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9" r:id="rId2"/>
    <p:sldId id="257" r:id="rId3"/>
    <p:sldId id="259" r:id="rId4"/>
    <p:sldId id="260" r:id="rId5"/>
    <p:sldId id="270" r:id="rId6"/>
    <p:sldId id="271" r:id="rId7"/>
    <p:sldId id="258" r:id="rId8"/>
    <p:sldId id="272" r:id="rId9"/>
    <p:sldId id="273" r:id="rId10"/>
    <p:sldId id="274" r:id="rId11"/>
    <p:sldId id="275" r:id="rId12"/>
    <p:sldId id="276" r:id="rId13"/>
    <p:sldId id="277" r:id="rId14"/>
    <p:sldId id="262" r:id="rId15"/>
    <p:sldId id="263" r:id="rId16"/>
    <p:sldId id="264" r:id="rId17"/>
    <p:sldId id="278" r:id="rId18"/>
    <p:sldId id="261" r:id="rId19"/>
    <p:sldId id="265" r:id="rId20"/>
    <p:sldId id="266" r:id="rId21"/>
    <p:sldId id="267" r:id="rId22"/>
    <p:sldId id="26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94750" autoAdjust="0"/>
  </p:normalViewPr>
  <p:slideViewPr>
    <p:cSldViewPr>
      <p:cViewPr varScale="1">
        <p:scale>
          <a:sx n="25" d="100"/>
          <a:sy n="25" d="100"/>
        </p:scale>
        <p:origin x="-600" y="-96"/>
      </p:cViewPr>
      <p:guideLst>
        <p:guide orient="horz" pos="2160"/>
        <p:guide pos="2880"/>
      </p:guideLst>
    </p:cSldViewPr>
  </p:slideViewPr>
  <p:outlineViewPr>
    <p:cViewPr>
      <p:scale>
        <a:sx n="33" d="100"/>
        <a:sy n="33" d="100"/>
      </p:scale>
      <p:origin x="0" y="3096"/>
    </p:cViewPr>
  </p:outlineViewPr>
  <p:notesTextViewPr>
    <p:cViewPr>
      <p:scale>
        <a:sx n="100" d="100"/>
        <a:sy n="100" d="100"/>
      </p:scale>
      <p:origin x="0" y="0"/>
    </p:cViewPr>
  </p:notesTextViewPr>
  <p:sorterViewPr>
    <p:cViewPr>
      <p:scale>
        <a:sx n="66" d="100"/>
        <a:sy n="66" d="100"/>
      </p:scale>
      <p:origin x="0" y="83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3B4AF3-C394-4F29-9CC3-B8821D95547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266A1983-49F7-4EE4-8030-5F9AE6E057C6}">
      <dgm:prSet phldrT="[Text]"/>
      <dgm:spPr/>
      <dgm:t>
        <a:bodyPr/>
        <a:lstStyle/>
        <a:p>
          <a:endParaRPr lang="en-US" dirty="0"/>
        </a:p>
      </dgm:t>
    </dgm:pt>
    <dgm:pt modelId="{E381C359-59E0-4608-97E7-841DDB8CAB03}" type="parTrans" cxnId="{C2428885-897A-40DF-A456-B0553024E24A}">
      <dgm:prSet/>
      <dgm:spPr/>
      <dgm:t>
        <a:bodyPr/>
        <a:lstStyle/>
        <a:p>
          <a:endParaRPr lang="en-US"/>
        </a:p>
      </dgm:t>
    </dgm:pt>
    <dgm:pt modelId="{FD02D2DF-90C7-4E09-9FDD-EAE157CD6BED}" type="sibTrans" cxnId="{C2428885-897A-40DF-A456-B0553024E24A}">
      <dgm:prSet/>
      <dgm:spPr/>
      <dgm:t>
        <a:bodyPr/>
        <a:lstStyle/>
        <a:p>
          <a:endParaRPr lang="en-US"/>
        </a:p>
      </dgm:t>
    </dgm:pt>
    <dgm:pt modelId="{8483DC52-1D0B-4339-9356-63C9DD77F592}">
      <dgm:prSet phldrT="[Text]"/>
      <dgm:spPr/>
      <dgm:t>
        <a:bodyPr/>
        <a:lstStyle/>
        <a:p>
          <a:endParaRPr lang="en-US" dirty="0"/>
        </a:p>
      </dgm:t>
    </dgm:pt>
    <dgm:pt modelId="{48F51A43-25D7-4512-B824-5905CCDBE5B5}" type="parTrans" cxnId="{36BD9DBB-10E9-4D4A-90D6-D1114130AADD}">
      <dgm:prSet/>
      <dgm:spPr/>
      <dgm:t>
        <a:bodyPr/>
        <a:lstStyle/>
        <a:p>
          <a:endParaRPr lang="en-US"/>
        </a:p>
      </dgm:t>
    </dgm:pt>
    <dgm:pt modelId="{23BBDFC0-9F56-4689-BFFB-9D9762DBD52D}" type="sibTrans" cxnId="{36BD9DBB-10E9-4D4A-90D6-D1114130AADD}">
      <dgm:prSet/>
      <dgm:spPr/>
      <dgm:t>
        <a:bodyPr/>
        <a:lstStyle/>
        <a:p>
          <a:endParaRPr lang="en-US"/>
        </a:p>
      </dgm:t>
    </dgm:pt>
    <dgm:pt modelId="{AE884909-46D8-42A5-A971-F16C655E6DBF}">
      <dgm:prSet phldrT="[Text]"/>
      <dgm:spPr/>
      <dgm:t>
        <a:bodyPr/>
        <a:lstStyle/>
        <a:p>
          <a:endParaRPr lang="en-US" dirty="0"/>
        </a:p>
      </dgm:t>
    </dgm:pt>
    <dgm:pt modelId="{A254E9AE-176E-4D4B-B252-84AE3743140D}" type="parTrans" cxnId="{73ADD4C7-ADCC-44EB-BB9D-F448436CCF65}">
      <dgm:prSet/>
      <dgm:spPr/>
      <dgm:t>
        <a:bodyPr/>
        <a:lstStyle/>
        <a:p>
          <a:endParaRPr lang="en-US"/>
        </a:p>
      </dgm:t>
    </dgm:pt>
    <dgm:pt modelId="{5F4A5265-07EC-445C-AB93-AB5BAFDC328E}" type="sibTrans" cxnId="{73ADD4C7-ADCC-44EB-BB9D-F448436CCF65}">
      <dgm:prSet/>
      <dgm:spPr/>
      <dgm:t>
        <a:bodyPr/>
        <a:lstStyle/>
        <a:p>
          <a:endParaRPr lang="en-US"/>
        </a:p>
      </dgm:t>
    </dgm:pt>
    <dgm:pt modelId="{87FFFD86-851B-4F21-AADC-8899060BFEC8}">
      <dgm:prSet phldrT="[Text]"/>
      <dgm:spPr/>
      <dgm:t>
        <a:bodyPr/>
        <a:lstStyle/>
        <a:p>
          <a:endParaRPr lang="en-US" dirty="0"/>
        </a:p>
      </dgm:t>
    </dgm:pt>
    <dgm:pt modelId="{6523A5C1-349A-4B03-8CE8-B034BE8AEB48}" type="parTrans" cxnId="{D7A20E27-7643-43CD-88FF-88648C565DF7}">
      <dgm:prSet/>
      <dgm:spPr/>
      <dgm:t>
        <a:bodyPr/>
        <a:lstStyle/>
        <a:p>
          <a:endParaRPr lang="en-US"/>
        </a:p>
      </dgm:t>
    </dgm:pt>
    <dgm:pt modelId="{4901ED0A-03DD-4025-982A-38C07B26BAED}" type="sibTrans" cxnId="{D7A20E27-7643-43CD-88FF-88648C565DF7}">
      <dgm:prSet/>
      <dgm:spPr/>
      <dgm:t>
        <a:bodyPr/>
        <a:lstStyle/>
        <a:p>
          <a:endParaRPr lang="en-US"/>
        </a:p>
      </dgm:t>
    </dgm:pt>
    <dgm:pt modelId="{B68D1334-49FA-43F3-98DD-47B1942DBC15}">
      <dgm:prSet phldrT="[Text]"/>
      <dgm:spPr/>
      <dgm:t>
        <a:bodyPr/>
        <a:lstStyle/>
        <a:p>
          <a:endParaRPr lang="en-US" dirty="0"/>
        </a:p>
      </dgm:t>
    </dgm:pt>
    <dgm:pt modelId="{FEBF1848-79E9-4965-8254-285947F935A2}" type="parTrans" cxnId="{1C0D6944-6CC7-4194-AA31-4D415FB61589}">
      <dgm:prSet/>
      <dgm:spPr/>
      <dgm:t>
        <a:bodyPr/>
        <a:lstStyle/>
        <a:p>
          <a:endParaRPr lang="en-US"/>
        </a:p>
      </dgm:t>
    </dgm:pt>
    <dgm:pt modelId="{3D478A82-9C9C-490C-8CD0-4FE89AAD4E2B}" type="sibTrans" cxnId="{1C0D6944-6CC7-4194-AA31-4D415FB61589}">
      <dgm:prSet/>
      <dgm:spPr/>
      <dgm:t>
        <a:bodyPr/>
        <a:lstStyle/>
        <a:p>
          <a:endParaRPr lang="en-US"/>
        </a:p>
      </dgm:t>
    </dgm:pt>
    <dgm:pt modelId="{45939D7A-F309-4BFF-9394-58FE168D1F89}" type="pres">
      <dgm:prSet presAssocID="{973B4AF3-C394-4F29-9CC3-B8821D95547C}" presName="diagram" presStyleCnt="0">
        <dgm:presLayoutVars>
          <dgm:dir/>
          <dgm:resizeHandles val="exact"/>
        </dgm:presLayoutVars>
      </dgm:prSet>
      <dgm:spPr/>
      <dgm:t>
        <a:bodyPr/>
        <a:lstStyle/>
        <a:p>
          <a:endParaRPr lang="en-CA"/>
        </a:p>
      </dgm:t>
    </dgm:pt>
    <dgm:pt modelId="{AFBD70C9-0006-4532-AB64-2AA03DBCB5EC}" type="pres">
      <dgm:prSet presAssocID="{266A1983-49F7-4EE4-8030-5F9AE6E057C6}" presName="node" presStyleLbl="node1" presStyleIdx="0" presStyleCnt="5">
        <dgm:presLayoutVars>
          <dgm:bulletEnabled val="1"/>
        </dgm:presLayoutVars>
      </dgm:prSet>
      <dgm:spPr/>
      <dgm:t>
        <a:bodyPr/>
        <a:lstStyle/>
        <a:p>
          <a:endParaRPr lang="en-CA"/>
        </a:p>
      </dgm:t>
    </dgm:pt>
    <dgm:pt modelId="{67EB27DA-83DF-440A-B8C3-76693F14B13D}" type="pres">
      <dgm:prSet presAssocID="{FD02D2DF-90C7-4E09-9FDD-EAE157CD6BED}" presName="sibTrans" presStyleCnt="0"/>
      <dgm:spPr/>
    </dgm:pt>
    <dgm:pt modelId="{9464F5FD-86B1-43D3-B8C2-42D50B8C037E}" type="pres">
      <dgm:prSet presAssocID="{8483DC52-1D0B-4339-9356-63C9DD77F592}" presName="node" presStyleLbl="node1" presStyleIdx="1" presStyleCnt="5">
        <dgm:presLayoutVars>
          <dgm:bulletEnabled val="1"/>
        </dgm:presLayoutVars>
      </dgm:prSet>
      <dgm:spPr/>
      <dgm:t>
        <a:bodyPr/>
        <a:lstStyle/>
        <a:p>
          <a:endParaRPr lang="en-US"/>
        </a:p>
      </dgm:t>
    </dgm:pt>
    <dgm:pt modelId="{A38DAC61-48E6-420D-856E-19683136DE78}" type="pres">
      <dgm:prSet presAssocID="{23BBDFC0-9F56-4689-BFFB-9D9762DBD52D}" presName="sibTrans" presStyleCnt="0"/>
      <dgm:spPr/>
    </dgm:pt>
    <dgm:pt modelId="{0BF03628-79D3-4A92-92F8-A36FAFFA9E46}" type="pres">
      <dgm:prSet presAssocID="{AE884909-46D8-42A5-A971-F16C655E6DBF}" presName="node" presStyleLbl="node1" presStyleIdx="2" presStyleCnt="5">
        <dgm:presLayoutVars>
          <dgm:bulletEnabled val="1"/>
        </dgm:presLayoutVars>
      </dgm:prSet>
      <dgm:spPr/>
      <dgm:t>
        <a:bodyPr/>
        <a:lstStyle/>
        <a:p>
          <a:endParaRPr lang="en-CA"/>
        </a:p>
      </dgm:t>
    </dgm:pt>
    <dgm:pt modelId="{42F4A59D-B34E-4616-848D-908E67E0DFFB}" type="pres">
      <dgm:prSet presAssocID="{5F4A5265-07EC-445C-AB93-AB5BAFDC328E}" presName="sibTrans" presStyleCnt="0"/>
      <dgm:spPr/>
    </dgm:pt>
    <dgm:pt modelId="{94E15955-CC5D-4118-B5DA-BC3662D52C4C}" type="pres">
      <dgm:prSet presAssocID="{87FFFD86-851B-4F21-AADC-8899060BFEC8}" presName="node" presStyleLbl="node1" presStyleIdx="3" presStyleCnt="5">
        <dgm:presLayoutVars>
          <dgm:bulletEnabled val="1"/>
        </dgm:presLayoutVars>
      </dgm:prSet>
      <dgm:spPr/>
      <dgm:t>
        <a:bodyPr/>
        <a:lstStyle/>
        <a:p>
          <a:endParaRPr lang="en-US"/>
        </a:p>
      </dgm:t>
    </dgm:pt>
    <dgm:pt modelId="{CDD721CE-13E9-442C-9558-69DAA52BE756}" type="pres">
      <dgm:prSet presAssocID="{4901ED0A-03DD-4025-982A-38C07B26BAED}" presName="sibTrans" presStyleCnt="0"/>
      <dgm:spPr/>
    </dgm:pt>
    <dgm:pt modelId="{EE339A89-10E0-48DF-B8BC-247DC82A8C0C}" type="pres">
      <dgm:prSet presAssocID="{B68D1334-49FA-43F3-98DD-47B1942DBC15}" presName="node" presStyleLbl="node1" presStyleIdx="4" presStyleCnt="5">
        <dgm:presLayoutVars>
          <dgm:bulletEnabled val="1"/>
        </dgm:presLayoutVars>
      </dgm:prSet>
      <dgm:spPr/>
      <dgm:t>
        <a:bodyPr/>
        <a:lstStyle/>
        <a:p>
          <a:endParaRPr lang="en-US"/>
        </a:p>
      </dgm:t>
    </dgm:pt>
  </dgm:ptLst>
  <dgm:cxnLst>
    <dgm:cxn modelId="{73ADD4C7-ADCC-44EB-BB9D-F448436CCF65}" srcId="{973B4AF3-C394-4F29-9CC3-B8821D95547C}" destId="{AE884909-46D8-42A5-A971-F16C655E6DBF}" srcOrd="2" destOrd="0" parTransId="{A254E9AE-176E-4D4B-B252-84AE3743140D}" sibTransId="{5F4A5265-07EC-445C-AB93-AB5BAFDC328E}"/>
    <dgm:cxn modelId="{4B0E3E65-B403-469A-A811-3F51B521CD12}" type="presOf" srcId="{973B4AF3-C394-4F29-9CC3-B8821D95547C}" destId="{45939D7A-F309-4BFF-9394-58FE168D1F89}" srcOrd="0" destOrd="0" presId="urn:microsoft.com/office/officeart/2005/8/layout/default"/>
    <dgm:cxn modelId="{C2428885-897A-40DF-A456-B0553024E24A}" srcId="{973B4AF3-C394-4F29-9CC3-B8821D95547C}" destId="{266A1983-49F7-4EE4-8030-5F9AE6E057C6}" srcOrd="0" destOrd="0" parTransId="{E381C359-59E0-4608-97E7-841DDB8CAB03}" sibTransId="{FD02D2DF-90C7-4E09-9FDD-EAE157CD6BED}"/>
    <dgm:cxn modelId="{D7A20E27-7643-43CD-88FF-88648C565DF7}" srcId="{973B4AF3-C394-4F29-9CC3-B8821D95547C}" destId="{87FFFD86-851B-4F21-AADC-8899060BFEC8}" srcOrd="3" destOrd="0" parTransId="{6523A5C1-349A-4B03-8CE8-B034BE8AEB48}" sibTransId="{4901ED0A-03DD-4025-982A-38C07B26BAED}"/>
    <dgm:cxn modelId="{1C0D6944-6CC7-4194-AA31-4D415FB61589}" srcId="{973B4AF3-C394-4F29-9CC3-B8821D95547C}" destId="{B68D1334-49FA-43F3-98DD-47B1942DBC15}" srcOrd="4" destOrd="0" parTransId="{FEBF1848-79E9-4965-8254-285947F935A2}" sibTransId="{3D478A82-9C9C-490C-8CD0-4FE89AAD4E2B}"/>
    <dgm:cxn modelId="{EEDD0BA9-E4B5-4F47-B4EF-E1A7282B74DA}" type="presOf" srcId="{87FFFD86-851B-4F21-AADC-8899060BFEC8}" destId="{94E15955-CC5D-4118-B5DA-BC3662D52C4C}" srcOrd="0" destOrd="0" presId="urn:microsoft.com/office/officeart/2005/8/layout/default"/>
    <dgm:cxn modelId="{00DC7398-48F6-40A7-A129-2AB61A55D1B9}" type="presOf" srcId="{266A1983-49F7-4EE4-8030-5F9AE6E057C6}" destId="{AFBD70C9-0006-4532-AB64-2AA03DBCB5EC}" srcOrd="0" destOrd="0" presId="urn:microsoft.com/office/officeart/2005/8/layout/default"/>
    <dgm:cxn modelId="{3C466D9A-5D62-4F43-87C8-3FFAC0C735C1}" type="presOf" srcId="{B68D1334-49FA-43F3-98DD-47B1942DBC15}" destId="{EE339A89-10E0-48DF-B8BC-247DC82A8C0C}" srcOrd="0" destOrd="0" presId="urn:microsoft.com/office/officeart/2005/8/layout/default"/>
    <dgm:cxn modelId="{9E1257B5-3D2C-4882-BCB9-BF6088E9C162}" type="presOf" srcId="{8483DC52-1D0B-4339-9356-63C9DD77F592}" destId="{9464F5FD-86B1-43D3-B8C2-42D50B8C037E}" srcOrd="0" destOrd="0" presId="urn:microsoft.com/office/officeart/2005/8/layout/default"/>
    <dgm:cxn modelId="{048D9F8E-FA39-4F35-9474-DCE2B1F45E69}" type="presOf" srcId="{AE884909-46D8-42A5-A971-F16C655E6DBF}" destId="{0BF03628-79D3-4A92-92F8-A36FAFFA9E46}" srcOrd="0" destOrd="0" presId="urn:microsoft.com/office/officeart/2005/8/layout/default"/>
    <dgm:cxn modelId="{36BD9DBB-10E9-4D4A-90D6-D1114130AADD}" srcId="{973B4AF3-C394-4F29-9CC3-B8821D95547C}" destId="{8483DC52-1D0B-4339-9356-63C9DD77F592}" srcOrd="1" destOrd="0" parTransId="{48F51A43-25D7-4512-B824-5905CCDBE5B5}" sibTransId="{23BBDFC0-9F56-4689-BFFB-9D9762DBD52D}"/>
    <dgm:cxn modelId="{72382AA3-9151-49ED-8E0E-2349A4A0523D}" type="presParOf" srcId="{45939D7A-F309-4BFF-9394-58FE168D1F89}" destId="{AFBD70C9-0006-4532-AB64-2AA03DBCB5EC}" srcOrd="0" destOrd="0" presId="urn:microsoft.com/office/officeart/2005/8/layout/default"/>
    <dgm:cxn modelId="{E5C845DE-8989-4ACC-A27B-8E736E27CE84}" type="presParOf" srcId="{45939D7A-F309-4BFF-9394-58FE168D1F89}" destId="{67EB27DA-83DF-440A-B8C3-76693F14B13D}" srcOrd="1" destOrd="0" presId="urn:microsoft.com/office/officeart/2005/8/layout/default"/>
    <dgm:cxn modelId="{F24DF98C-6158-4034-8C73-151F69F9FB3A}" type="presParOf" srcId="{45939D7A-F309-4BFF-9394-58FE168D1F89}" destId="{9464F5FD-86B1-43D3-B8C2-42D50B8C037E}" srcOrd="2" destOrd="0" presId="urn:microsoft.com/office/officeart/2005/8/layout/default"/>
    <dgm:cxn modelId="{B42A7646-C180-4444-AFBB-4797A42F615E}" type="presParOf" srcId="{45939D7A-F309-4BFF-9394-58FE168D1F89}" destId="{A38DAC61-48E6-420D-856E-19683136DE78}" srcOrd="3" destOrd="0" presId="urn:microsoft.com/office/officeart/2005/8/layout/default"/>
    <dgm:cxn modelId="{624FEFE7-8AF2-4C8F-AB79-1449683EEE40}" type="presParOf" srcId="{45939D7A-F309-4BFF-9394-58FE168D1F89}" destId="{0BF03628-79D3-4A92-92F8-A36FAFFA9E46}" srcOrd="4" destOrd="0" presId="urn:microsoft.com/office/officeart/2005/8/layout/default"/>
    <dgm:cxn modelId="{10D2A30C-35F7-4E71-9CC9-A52547F1C235}" type="presParOf" srcId="{45939D7A-F309-4BFF-9394-58FE168D1F89}" destId="{42F4A59D-B34E-4616-848D-908E67E0DFFB}" srcOrd="5" destOrd="0" presId="urn:microsoft.com/office/officeart/2005/8/layout/default"/>
    <dgm:cxn modelId="{0361860C-7C54-4169-BC0F-C2EC2E69B938}" type="presParOf" srcId="{45939D7A-F309-4BFF-9394-58FE168D1F89}" destId="{94E15955-CC5D-4118-B5DA-BC3662D52C4C}" srcOrd="6" destOrd="0" presId="urn:microsoft.com/office/officeart/2005/8/layout/default"/>
    <dgm:cxn modelId="{D15421BB-1119-4AB8-96CA-44002C6093EA}" type="presParOf" srcId="{45939D7A-F309-4BFF-9394-58FE168D1F89}" destId="{CDD721CE-13E9-442C-9558-69DAA52BE756}" srcOrd="7" destOrd="0" presId="urn:microsoft.com/office/officeart/2005/8/layout/default"/>
    <dgm:cxn modelId="{9E6D552C-E593-4CA3-8328-1C410BEE603F}" type="presParOf" srcId="{45939D7A-F309-4BFF-9394-58FE168D1F89}" destId="{EE339A89-10E0-48DF-B8BC-247DC82A8C0C}"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FBD70C9-0006-4532-AB64-2AA03DBCB5EC}">
      <dsp:nvSpPr>
        <dsp:cNvPr id="0" name=""/>
        <dsp:cNvSpPr/>
      </dsp:nvSpPr>
      <dsp:spPr>
        <a:xfrm>
          <a:off x="0" y="591343"/>
          <a:ext cx="2571749" cy="154305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0" y="591343"/>
        <a:ext cx="2571749" cy="1543050"/>
      </dsp:txXfrm>
    </dsp:sp>
    <dsp:sp modelId="{9464F5FD-86B1-43D3-B8C2-42D50B8C037E}">
      <dsp:nvSpPr>
        <dsp:cNvPr id="0" name=""/>
        <dsp:cNvSpPr/>
      </dsp:nvSpPr>
      <dsp:spPr>
        <a:xfrm>
          <a:off x="2828925" y="591343"/>
          <a:ext cx="2571749" cy="154305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2828925" y="591343"/>
        <a:ext cx="2571749" cy="1543050"/>
      </dsp:txXfrm>
    </dsp:sp>
    <dsp:sp modelId="{0BF03628-79D3-4A92-92F8-A36FAFFA9E46}">
      <dsp:nvSpPr>
        <dsp:cNvPr id="0" name=""/>
        <dsp:cNvSpPr/>
      </dsp:nvSpPr>
      <dsp:spPr>
        <a:xfrm>
          <a:off x="5657849" y="591343"/>
          <a:ext cx="2571749" cy="154305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5657849" y="591343"/>
        <a:ext cx="2571749" cy="1543050"/>
      </dsp:txXfrm>
    </dsp:sp>
    <dsp:sp modelId="{94E15955-CC5D-4118-B5DA-BC3662D52C4C}">
      <dsp:nvSpPr>
        <dsp:cNvPr id="0" name=""/>
        <dsp:cNvSpPr/>
      </dsp:nvSpPr>
      <dsp:spPr>
        <a:xfrm>
          <a:off x="1414462" y="2391569"/>
          <a:ext cx="2571749" cy="154305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1414462" y="2391569"/>
        <a:ext cx="2571749" cy="1543050"/>
      </dsp:txXfrm>
    </dsp:sp>
    <dsp:sp modelId="{EE339A89-10E0-48DF-B8BC-247DC82A8C0C}">
      <dsp:nvSpPr>
        <dsp:cNvPr id="0" name=""/>
        <dsp:cNvSpPr/>
      </dsp:nvSpPr>
      <dsp:spPr>
        <a:xfrm>
          <a:off x="4243387" y="2391569"/>
          <a:ext cx="2571749" cy="1543050"/>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endParaRPr lang="en-US" sz="6500" kern="1200" dirty="0"/>
        </a:p>
      </dsp:txBody>
      <dsp:txXfrm>
        <a:off x="4243387" y="2391569"/>
        <a:ext cx="2571749" cy="154305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D377C68-BC37-40C3-8C3D-EB69890829A5}" type="datetimeFigureOut">
              <a:rPr lang="en-CA" smtClean="0"/>
              <a:pPr/>
              <a:t>14/11/2011</a:t>
            </a:fld>
            <a:endParaRPr lang="en-CA"/>
          </a:p>
        </p:txBody>
      </p:sp>
      <p:sp>
        <p:nvSpPr>
          <p:cNvPr id="17" name="Footer Placeholder 16"/>
          <p:cNvSpPr>
            <a:spLocks noGrp="1"/>
          </p:cNvSpPr>
          <p:nvPr>
            <p:ph type="ftr" sz="quarter" idx="11"/>
          </p:nvPr>
        </p:nvSpPr>
        <p:spPr>
          <a:xfrm>
            <a:off x="5410200" y="4205288"/>
            <a:ext cx="1295400" cy="457200"/>
          </a:xfrm>
        </p:spPr>
        <p:txBody>
          <a:bodyPr/>
          <a:lstStyle/>
          <a:p>
            <a:endParaRPr lang="en-CA"/>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8FA7151-7805-4FE5-8C30-E5C5421CC768}"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377C68-BC37-40C3-8C3D-EB69890829A5}" type="datetimeFigureOut">
              <a:rPr lang="en-CA" smtClean="0"/>
              <a:pPr/>
              <a:t>14/11/2011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8FA7151-7805-4FE5-8C30-E5C5421CC768}"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377C68-BC37-40C3-8C3D-EB69890829A5}" type="datetimeFigureOut">
              <a:rPr lang="en-CA" smtClean="0"/>
              <a:pPr/>
              <a:t>14/11/2011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8FA7151-7805-4FE5-8C30-E5C5421CC768}"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377C68-BC37-40C3-8C3D-EB69890829A5}" type="datetimeFigureOut">
              <a:rPr lang="en-CA" smtClean="0"/>
              <a:pPr/>
              <a:t>14/11/2011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8FA7151-7805-4FE5-8C30-E5C5421CC768}"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D377C68-BC37-40C3-8C3D-EB69890829A5}" type="datetimeFigureOut">
              <a:rPr lang="en-CA" smtClean="0"/>
              <a:pPr/>
              <a:t>14/11/2011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8FA7151-7805-4FE5-8C30-E5C5421CC768}"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D377C68-BC37-40C3-8C3D-EB69890829A5}" type="datetimeFigureOut">
              <a:rPr lang="en-CA" smtClean="0"/>
              <a:pPr/>
              <a:t>14/11/2011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8FA7151-7805-4FE5-8C30-E5C5421CC768}"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AD377C68-BC37-40C3-8C3D-EB69890829A5}" type="datetimeFigureOut">
              <a:rPr lang="en-CA" smtClean="0"/>
              <a:pPr/>
              <a:t>14/11/2011</a:t>
            </a:fld>
            <a:endParaRPr lang="en-CA"/>
          </a:p>
        </p:txBody>
      </p:sp>
      <p:sp>
        <p:nvSpPr>
          <p:cNvPr id="27" name="Slide Number Placeholder 26"/>
          <p:cNvSpPr>
            <a:spLocks noGrp="1"/>
          </p:cNvSpPr>
          <p:nvPr>
            <p:ph type="sldNum" sz="quarter" idx="11"/>
          </p:nvPr>
        </p:nvSpPr>
        <p:spPr/>
        <p:txBody>
          <a:bodyPr rtlCol="0"/>
          <a:lstStyle/>
          <a:p>
            <a:fld id="{38FA7151-7805-4FE5-8C30-E5C5421CC768}" type="slidenum">
              <a:rPr lang="en-CA" smtClean="0"/>
              <a:pPr/>
              <a:t>‹#›</a:t>
            </a:fld>
            <a:endParaRPr lang="en-CA"/>
          </a:p>
        </p:txBody>
      </p:sp>
      <p:sp>
        <p:nvSpPr>
          <p:cNvPr id="28" name="Footer Placeholder 27"/>
          <p:cNvSpPr>
            <a:spLocks noGrp="1"/>
          </p:cNvSpPr>
          <p:nvPr>
            <p:ph type="ftr" sz="quarter" idx="12"/>
          </p:nvPr>
        </p:nvSpPr>
        <p:spPr/>
        <p:txBody>
          <a:bodyPr rtlCol="0"/>
          <a:lstStyle/>
          <a:p>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D377C68-BC37-40C3-8C3D-EB69890829A5}" type="datetimeFigureOut">
              <a:rPr lang="en-CA" smtClean="0"/>
              <a:pPr/>
              <a:t>14/11/2011</a:t>
            </a:fld>
            <a:endParaRPr lang="en-CA"/>
          </a:p>
        </p:txBody>
      </p:sp>
      <p:sp>
        <p:nvSpPr>
          <p:cNvPr id="4" name="Footer Placeholder 3"/>
          <p:cNvSpPr>
            <a:spLocks noGrp="1"/>
          </p:cNvSpPr>
          <p:nvPr>
            <p:ph type="ftr" sz="quarter" idx="11"/>
          </p:nvPr>
        </p:nvSpPr>
        <p:spPr>
          <a:xfrm>
            <a:off x="5257800" y="612648"/>
            <a:ext cx="1325880" cy="457200"/>
          </a:xfrm>
        </p:spPr>
        <p:txBody>
          <a:bodyPr/>
          <a:lstStyle/>
          <a:p>
            <a:endParaRPr lang="en-CA"/>
          </a:p>
        </p:txBody>
      </p:sp>
      <p:sp>
        <p:nvSpPr>
          <p:cNvPr id="5" name="Slide Number Placeholder 4"/>
          <p:cNvSpPr>
            <a:spLocks noGrp="1"/>
          </p:cNvSpPr>
          <p:nvPr>
            <p:ph type="sldNum" sz="quarter" idx="12"/>
          </p:nvPr>
        </p:nvSpPr>
        <p:spPr>
          <a:xfrm>
            <a:off x="8174736" y="2272"/>
            <a:ext cx="762000" cy="365760"/>
          </a:xfrm>
        </p:spPr>
        <p:txBody>
          <a:bodyPr/>
          <a:lstStyle/>
          <a:p>
            <a:fld id="{38FA7151-7805-4FE5-8C30-E5C5421CC768}"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377C68-BC37-40C3-8C3D-EB69890829A5}" type="datetimeFigureOut">
              <a:rPr lang="en-CA" smtClean="0"/>
              <a:pPr/>
              <a:t>14/11/2011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8FA7151-7805-4FE5-8C30-E5C5421CC768}"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D377C68-BC37-40C3-8C3D-EB69890829A5}" type="datetimeFigureOut">
              <a:rPr lang="en-CA" smtClean="0"/>
              <a:pPr/>
              <a:t>14/11/2011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8FA7151-7805-4FE5-8C30-E5C5421CC768}"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D377C68-BC37-40C3-8C3D-EB69890829A5}" type="datetimeFigureOut">
              <a:rPr lang="en-CA" smtClean="0"/>
              <a:pPr/>
              <a:t>14/11/2011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8FA7151-7805-4FE5-8C30-E5C5421CC768}"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D377C68-BC37-40C3-8C3D-EB69890829A5}" type="datetimeFigureOut">
              <a:rPr lang="en-CA" smtClean="0"/>
              <a:pPr/>
              <a:t>14/11/2011</a:t>
            </a:fld>
            <a:endParaRPr lang="en-CA"/>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CA"/>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8FA7151-7805-4FE5-8C30-E5C5421CC768}"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file:///C:\Users\Jilvan\Desktop\HZT%20Philosophy\HZT%20oerb\HZT4UPU01\HZT4UPU01A03\mme\2004_Existentialism.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plato.stanford.edu/entries/kierkegaard/" TargetMode="External"/><Relationship Id="rId2" Type="http://schemas.openxmlformats.org/officeDocument/2006/relationships/hyperlink" Target="http://plato.stanford.edu/entries/sartre/" TargetMode="External"/><Relationship Id="rId1" Type="http://schemas.openxmlformats.org/officeDocument/2006/relationships/slideLayout" Target="../slideLayouts/slideLayout2.xml"/><Relationship Id="rId4" Type="http://schemas.openxmlformats.org/officeDocument/2006/relationships/hyperlink" Target="http://plato.stanford.edu/entries/nietzsch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0"/>
            <a:ext cx="7772400" cy="1470025"/>
          </a:xfrm>
        </p:spPr>
        <p:txBody>
          <a:bodyPr/>
          <a:lstStyle/>
          <a:p>
            <a:r>
              <a:rPr lang="en-US" dirty="0" smtClean="0"/>
              <a:t>Existentialism</a:t>
            </a:r>
            <a:endParaRPr lang="en-US" dirty="0"/>
          </a:p>
        </p:txBody>
      </p:sp>
      <p:sp>
        <p:nvSpPr>
          <p:cNvPr id="3" name="Subtitle 2"/>
          <p:cNvSpPr>
            <a:spLocks noGrp="1"/>
          </p:cNvSpPr>
          <p:nvPr>
            <p:ph type="subTitle" idx="1"/>
          </p:nvPr>
        </p:nvSpPr>
        <p:spPr>
          <a:xfrm>
            <a:off x="1447800" y="1981200"/>
            <a:ext cx="6553200" cy="3429000"/>
          </a:xfrm>
        </p:spPr>
        <p:style>
          <a:lnRef idx="1">
            <a:schemeClr val="accent5"/>
          </a:lnRef>
          <a:fillRef idx="2">
            <a:schemeClr val="accent5"/>
          </a:fillRef>
          <a:effectRef idx="1">
            <a:schemeClr val="accent5"/>
          </a:effectRef>
          <a:fontRef idx="minor">
            <a:schemeClr val="dk1"/>
          </a:fontRef>
        </p:style>
        <p:txBody>
          <a:bodyPr>
            <a:noAutofit/>
          </a:bodyPr>
          <a:lstStyle/>
          <a:p>
            <a:r>
              <a:rPr lang="en-US" sz="2800" dirty="0" smtClean="0">
                <a:latin typeface="Arial Black" pitchFamily="34" charset="0"/>
              </a:rPr>
              <a:t>Humans are the only known animal,  that defines itself through the act of living. In other words, first a man or woman exists, then the individual spends a lifetime changing his or her essential nature.  This is true knowledge</a:t>
            </a:r>
            <a:endParaRPr lang="en-US" sz="2800" dirty="0">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4690864" cy="5760640"/>
          </a:xfrm>
        </p:spPr>
        <p:txBody>
          <a:bodyPr>
            <a:normAutofit/>
          </a:bodyPr>
          <a:lstStyle/>
          <a:p>
            <a:pPr lvl="0"/>
            <a:r>
              <a:rPr lang="en-US" sz="2000" dirty="0" smtClean="0"/>
              <a:t/>
            </a:r>
            <a:br>
              <a:rPr lang="en-US" sz="2000" dirty="0" smtClean="0"/>
            </a:br>
            <a:r>
              <a:rPr lang="en-US" sz="2000" dirty="0" smtClean="0"/>
              <a:t/>
            </a:r>
            <a:br>
              <a:rPr lang="en-US" sz="2000" dirty="0" smtClean="0"/>
            </a:br>
            <a:r>
              <a:rPr lang="en-US" sz="2700" dirty="0" smtClean="0"/>
              <a:t>The </a:t>
            </a:r>
            <a:r>
              <a:rPr lang="en-US" sz="2700" dirty="0" err="1" smtClean="0"/>
              <a:t>Overman</a:t>
            </a:r>
            <a:r>
              <a:rPr lang="en-US" sz="2700" dirty="0" smtClean="0"/>
              <a:t> (</a:t>
            </a:r>
            <a:r>
              <a:rPr lang="en-US" sz="2400" dirty="0" err="1" smtClean="0"/>
              <a:t>Ubermensch</a:t>
            </a:r>
            <a:r>
              <a:rPr lang="en-US" sz="2400" dirty="0" smtClean="0"/>
              <a:t>)</a:t>
            </a:r>
            <a:r>
              <a:rPr lang="en-US" sz="2700" dirty="0" smtClean="0"/>
              <a:t>: </a:t>
            </a:r>
            <a:br>
              <a:rPr lang="en-US" sz="2700" dirty="0" smtClean="0"/>
            </a:br>
            <a:r>
              <a:rPr lang="en-US" sz="2700" dirty="0" smtClean="0"/>
              <a:t>Loosely Translated as Superman--</a:t>
            </a:r>
            <a:r>
              <a:rPr lang="en-CA" sz="2700" dirty="0" smtClean="0"/>
              <a:t>Man as a race is merely a bridge between animals and the </a:t>
            </a:r>
            <a:r>
              <a:rPr lang="en-CA" sz="2700" dirty="0" err="1" smtClean="0"/>
              <a:t>overman</a:t>
            </a:r>
            <a:r>
              <a:rPr lang="en-CA" sz="2700" dirty="0" smtClean="0"/>
              <a:t>. Nietzsche also makes a point that the </a:t>
            </a:r>
            <a:r>
              <a:rPr lang="en-CA" sz="2700" dirty="0" err="1" smtClean="0"/>
              <a:t>overman</a:t>
            </a:r>
            <a:r>
              <a:rPr lang="en-CA" sz="2700" dirty="0" smtClean="0"/>
              <a:t> is not an end result for a person, but more the journey toward self-mastery.</a:t>
            </a:r>
            <a:r>
              <a:rPr lang="en-CA" dirty="0" smtClean="0"/>
              <a:t/>
            </a:r>
            <a:br>
              <a:rPr lang="en-CA" dirty="0" smtClean="0"/>
            </a:br>
            <a:endParaRPr lang="en-US" dirty="0"/>
          </a:p>
        </p:txBody>
      </p:sp>
      <p:pic>
        <p:nvPicPr>
          <p:cNvPr id="4" name="Content Placeholder 3" descr="Friedrich_Nietzsche_Zarathustra.jpg"/>
          <p:cNvPicPr>
            <a:picLocks noGrp="1" noChangeAspect="1"/>
          </p:cNvPicPr>
          <p:nvPr>
            <p:ph idx="1"/>
          </p:nvPr>
        </p:nvPicPr>
        <p:blipFill>
          <a:blip r:embed="rId2" cstate="print"/>
          <a:stretch>
            <a:fillRect/>
          </a:stretch>
        </p:blipFill>
        <p:spPr>
          <a:xfrm>
            <a:off x="5220071" y="548680"/>
            <a:ext cx="3540393" cy="4248472"/>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066800"/>
          </a:xfrm>
        </p:spPr>
        <p:txBody>
          <a:bodyPr/>
          <a:lstStyle/>
          <a:p>
            <a:r>
              <a:rPr lang="en-CA" dirty="0" smtClean="0"/>
              <a:t>Will-to-Power</a:t>
            </a:r>
            <a:endParaRPr lang="en-CA" dirty="0"/>
          </a:p>
        </p:txBody>
      </p:sp>
      <p:sp>
        <p:nvSpPr>
          <p:cNvPr id="3" name="Content Placeholder 2"/>
          <p:cNvSpPr>
            <a:spLocks noGrp="1"/>
          </p:cNvSpPr>
          <p:nvPr>
            <p:ph idx="1"/>
          </p:nvPr>
        </p:nvSpPr>
        <p:spPr>
          <a:xfrm>
            <a:off x="457200" y="1600200"/>
            <a:ext cx="8229600" cy="1972815"/>
          </a:xfrm>
        </p:spPr>
        <p:txBody>
          <a:bodyPr>
            <a:normAutofit fontScale="92500" lnSpcReduction="10000"/>
          </a:bodyPr>
          <a:lstStyle/>
          <a:p>
            <a:r>
              <a:rPr lang="en-CA" dirty="0" smtClean="0"/>
              <a:t>The will to power is the fundamental component of human nature. Everything we do is an expression of the will to power. The will to power is a psychological analysis of all human action and </a:t>
            </a:r>
            <a:r>
              <a:rPr lang="en-CA" dirty="0" smtClean="0"/>
              <a:t>___________________________________. </a:t>
            </a:r>
            <a:endParaRPr lang="en-CA" dirty="0"/>
          </a:p>
        </p:txBody>
      </p:sp>
      <p:pic>
        <p:nvPicPr>
          <p:cNvPr id="4" name="Picture 3" descr="Al_Burj_t.jpg"/>
          <p:cNvPicPr>
            <a:picLocks noChangeAspect="1"/>
          </p:cNvPicPr>
          <p:nvPr/>
        </p:nvPicPr>
        <p:blipFill>
          <a:blip r:embed="rId2" cstate="print"/>
          <a:stretch>
            <a:fillRect/>
          </a:stretch>
        </p:blipFill>
        <p:spPr>
          <a:xfrm>
            <a:off x="2267744" y="3501008"/>
            <a:ext cx="4572000" cy="267652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020762"/>
          </a:xfrm>
        </p:spPr>
        <p:txBody>
          <a:bodyPr/>
          <a:lstStyle/>
          <a:p>
            <a:r>
              <a:rPr lang="en-CA" dirty="0" smtClean="0"/>
              <a:t>Eternal Recurrence</a:t>
            </a:r>
            <a:endParaRPr lang="en-CA" dirty="0"/>
          </a:p>
        </p:txBody>
      </p:sp>
      <p:sp>
        <p:nvSpPr>
          <p:cNvPr id="3" name="Content Placeholder 2"/>
          <p:cNvSpPr>
            <a:spLocks noGrp="1"/>
          </p:cNvSpPr>
          <p:nvPr>
            <p:ph idx="1"/>
          </p:nvPr>
        </p:nvSpPr>
        <p:spPr>
          <a:xfrm>
            <a:off x="457200" y="1484785"/>
            <a:ext cx="8229600" cy="2376264"/>
          </a:xfrm>
        </p:spPr>
        <p:txBody>
          <a:bodyPr>
            <a:noAutofit/>
          </a:bodyPr>
          <a:lstStyle/>
          <a:p>
            <a:r>
              <a:rPr lang="en-CA" sz="2400" dirty="0" smtClean="0"/>
              <a:t>The eternal recurrence is the idea that </a:t>
            </a:r>
            <a:r>
              <a:rPr lang="en-CA" sz="2400" dirty="0" smtClean="0"/>
              <a:t>____________</a:t>
            </a:r>
          </a:p>
          <a:p>
            <a:pPr>
              <a:buNone/>
            </a:pPr>
            <a:r>
              <a:rPr lang="en-CA" sz="2400" dirty="0" smtClean="0"/>
              <a:t>	</a:t>
            </a:r>
            <a:r>
              <a:rPr lang="en-CA" sz="2400" dirty="0" smtClean="0"/>
              <a:t>__________________________________________________________________. </a:t>
            </a:r>
            <a:r>
              <a:rPr lang="en-CA" sz="2400" dirty="0" smtClean="0"/>
              <a:t>Faced with the knowledge that he would repeat every action that he has taken, an </a:t>
            </a:r>
            <a:r>
              <a:rPr lang="en-CA" sz="2400" dirty="0" err="1" smtClean="0"/>
              <a:t>overman</a:t>
            </a:r>
            <a:r>
              <a:rPr lang="en-CA" sz="2400" dirty="0" smtClean="0"/>
              <a:t> would be elated as he has no regrets and loves life.</a:t>
            </a:r>
            <a:br>
              <a:rPr lang="en-CA" sz="2400" dirty="0" smtClean="0"/>
            </a:br>
            <a:endParaRPr lang="en-CA" sz="2400" dirty="0"/>
          </a:p>
        </p:txBody>
      </p:sp>
      <p:pic>
        <p:nvPicPr>
          <p:cNvPr id="4" name="Picture 3" descr="ouroboroscrown.jpg"/>
          <p:cNvPicPr>
            <a:picLocks noChangeAspect="1"/>
          </p:cNvPicPr>
          <p:nvPr/>
        </p:nvPicPr>
        <p:blipFill>
          <a:blip r:embed="rId2" cstate="print"/>
          <a:stretch>
            <a:fillRect/>
          </a:stretch>
        </p:blipFill>
        <p:spPr>
          <a:xfrm>
            <a:off x="3563888" y="3573015"/>
            <a:ext cx="5112568" cy="2982331"/>
          </a:xfrm>
          <a:prstGeom prst="rect">
            <a:avLst/>
          </a:prstGeom>
        </p:spPr>
        <p:style>
          <a:lnRef idx="1">
            <a:schemeClr val="accent4"/>
          </a:lnRef>
          <a:fillRef idx="2">
            <a:schemeClr val="accent4"/>
          </a:fillRef>
          <a:effectRef idx="1">
            <a:schemeClr val="accent4"/>
          </a:effectRef>
          <a:fontRef idx="minor">
            <a:schemeClr val="dk1"/>
          </a:fontRef>
        </p:style>
      </p:pic>
      <p:sp>
        <p:nvSpPr>
          <p:cNvPr id="5" name="TextBox 4"/>
          <p:cNvSpPr txBox="1"/>
          <p:nvPr/>
        </p:nvSpPr>
        <p:spPr>
          <a:xfrm>
            <a:off x="827584" y="4221088"/>
            <a:ext cx="2304256" cy="2246769"/>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CA" sz="2800" dirty="0" err="1" smtClean="0"/>
              <a:t>Ouroboros</a:t>
            </a:r>
            <a:r>
              <a:rPr lang="en-CA" sz="2800" dirty="0" smtClean="0"/>
              <a:t>: Serpent that forever consumes itself</a:t>
            </a:r>
            <a:endParaRPr lang="en-CA"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4048" y="1484784"/>
            <a:ext cx="3765104" cy="2376264"/>
          </a:xfrm>
        </p:spPr>
        <p:txBody>
          <a:bodyPr>
            <a:normAutofit fontScale="90000"/>
          </a:bodyPr>
          <a:lstStyle/>
          <a:p>
            <a:r>
              <a:rPr lang="en-CA" dirty="0" smtClean="0"/>
              <a:t>God is Dead: </a:t>
            </a:r>
            <a:r>
              <a:rPr lang="en-CA" dirty="0" smtClean="0"/>
              <a:t>__________________________________________</a:t>
            </a:r>
            <a:endParaRPr lang="en-CA" dirty="0"/>
          </a:p>
        </p:txBody>
      </p:sp>
      <p:pic>
        <p:nvPicPr>
          <p:cNvPr id="4" name="Content Placeholder 3" descr="nietzsche_withtext.jpg"/>
          <p:cNvPicPr>
            <a:picLocks noGrp="1" noChangeAspect="1"/>
          </p:cNvPicPr>
          <p:nvPr>
            <p:ph idx="1"/>
          </p:nvPr>
        </p:nvPicPr>
        <p:blipFill>
          <a:blip r:embed="rId2" cstate="print"/>
          <a:stretch>
            <a:fillRect/>
          </a:stretch>
        </p:blipFill>
        <p:spPr>
          <a:xfrm>
            <a:off x="0" y="476672"/>
            <a:ext cx="4860032" cy="5904656"/>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Nihilism </a:t>
            </a:r>
            <a:endParaRPr lang="en-CA" dirty="0"/>
          </a:p>
        </p:txBody>
      </p:sp>
      <p:sp>
        <p:nvSpPr>
          <p:cNvPr id="3" name="Content Placeholder 2"/>
          <p:cNvSpPr>
            <a:spLocks noGrp="1"/>
          </p:cNvSpPr>
          <p:nvPr>
            <p:ph idx="1"/>
          </p:nvPr>
        </p:nvSpPr>
        <p:spPr/>
        <p:txBody>
          <a:bodyPr>
            <a:normAutofit/>
          </a:bodyPr>
          <a:lstStyle/>
          <a:p>
            <a:r>
              <a:rPr lang="en-CA" dirty="0" smtClean="0"/>
              <a:t>After all of that if you are feeling adrift and questioning life's purpose, fear not! In fact, fear nothing as Nietzsche might suggest... </a:t>
            </a:r>
          </a:p>
          <a:p>
            <a:r>
              <a:rPr lang="en-CA" dirty="0" smtClean="0"/>
              <a:t>___________________________________________________________________________________________________. </a:t>
            </a:r>
            <a:endParaRPr lang="en-CA" dirty="0" smtClean="0"/>
          </a:p>
          <a:p>
            <a:r>
              <a:rPr lang="en-CA" dirty="0" smtClean="0"/>
              <a:t>A nihilist wouldn't argue </a:t>
            </a:r>
            <a:r>
              <a:rPr lang="en-CA" dirty="0" smtClean="0"/>
              <a:t>that… __________________________________________________________________. </a:t>
            </a:r>
            <a:endParaRPr lang="en-CA"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5233768"/>
          </a:xfrm>
        </p:spPr>
        <p:txBody>
          <a:bodyPr>
            <a:normAutofit/>
          </a:bodyPr>
          <a:lstStyle/>
          <a:p>
            <a:r>
              <a:rPr lang="en-CA" dirty="0" smtClean="0"/>
              <a:t>Some might argue that Shakespeare's Macbeth was a nihilist when he lamented "Life's but a walking shadow, a poor player that struts and frets his hour upon the stage and then is heard no more; it is a tale told by an idiot, full of sound and fury, signifying nothing." </a:t>
            </a:r>
          </a:p>
          <a:p>
            <a:r>
              <a:rPr lang="en-CA" dirty="0" smtClean="0"/>
              <a:t>And further evidence of nihilism in literature can be found in post-1860s Russian literature (Turgenev's </a:t>
            </a:r>
            <a:r>
              <a:rPr lang="en-CA" u="sng" dirty="0" smtClean="0"/>
              <a:t>Fathers and Sons</a:t>
            </a:r>
            <a:r>
              <a:rPr lang="en-CA" dirty="0" smtClean="0"/>
              <a:t> Dostoevsky's </a:t>
            </a:r>
            <a:r>
              <a:rPr lang="en-CA" u="sng" dirty="0" smtClean="0"/>
              <a:t>Crime and Punishment</a:t>
            </a:r>
            <a:r>
              <a:rPr lang="en-CA" dirty="0" smtClean="0"/>
              <a:t>) and the Hollywood movies, </a:t>
            </a:r>
            <a:r>
              <a:rPr lang="en-CA" b="1" dirty="0" smtClean="0"/>
              <a:t>The Big </a:t>
            </a:r>
            <a:r>
              <a:rPr lang="en-CA" b="1" dirty="0" err="1" smtClean="0"/>
              <a:t>Lebowski</a:t>
            </a:r>
            <a:r>
              <a:rPr lang="en-CA" dirty="0" smtClean="0"/>
              <a:t> and </a:t>
            </a:r>
            <a:r>
              <a:rPr lang="en-CA" b="1" dirty="0" smtClean="0"/>
              <a:t>Fight Club</a:t>
            </a:r>
            <a:r>
              <a:rPr lang="en-CA"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But don't lose all hope… </a:t>
            </a:r>
          </a:p>
          <a:p>
            <a:r>
              <a:rPr lang="en-CA" dirty="0" smtClean="0"/>
              <a:t>Even Nietzsche noted that "I praise, I do not reproach, [nihilism's] arrival. I believe it is one of the greatest crises, a moment of the deepest self-reflection of humanity. Whether man recovers from it, whether he becomes master of this crisis, is a question of his strength!" </a:t>
            </a:r>
          </a:p>
          <a:p>
            <a:pPr>
              <a:buNone/>
            </a:pPr>
            <a:endParaRPr lang="en-CA"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4878288"/>
          </a:xfrm>
        </p:spPr>
        <p:txBody>
          <a:bodyPr>
            <a:normAutofit fontScale="90000"/>
          </a:bodyPr>
          <a:lstStyle/>
          <a:p>
            <a:r>
              <a:rPr lang="en-CA" dirty="0" smtClean="0"/>
              <a:t>The Verve – Bittersweet Symphony </a:t>
            </a:r>
            <a:br>
              <a:rPr lang="en-CA" dirty="0" smtClean="0"/>
            </a:br>
            <a:r>
              <a:rPr lang="en-CA" dirty="0" smtClean="0"/>
              <a:t>Lyric </a:t>
            </a:r>
            <a:r>
              <a:rPr lang="en-CA" dirty="0" smtClean="0"/>
              <a:t>analysis </a:t>
            </a:r>
            <a:br>
              <a:rPr lang="en-CA" dirty="0" smtClean="0"/>
            </a:br>
            <a:r>
              <a:rPr lang="en-CA" dirty="0" smtClean="0"/>
              <a:t>- how does this song represent the point of view of a existentialist or nihilist?</a:t>
            </a:r>
            <a:br>
              <a:rPr lang="en-CA" dirty="0" smtClean="0"/>
            </a:br>
            <a:r>
              <a:rPr lang="en-CA" dirty="0" smtClean="0"/>
              <a:t>- highlight the lyrics and make direct connections to what we have discussed so far on ones state of “Being”. </a:t>
            </a:r>
            <a:br>
              <a:rPr lang="en-CA" dirty="0" smtClean="0"/>
            </a:br>
            <a:r>
              <a:rPr lang="en-CA" dirty="0" smtClean="0"/>
              <a:t/>
            </a:r>
            <a:br>
              <a:rPr lang="en-CA" dirty="0" smtClean="0"/>
            </a:br>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Interactive activity called </a:t>
            </a:r>
            <a:r>
              <a:rPr lang="en-CA" dirty="0" smtClean="0">
                <a:hlinkClick r:id="rId2"/>
              </a:rPr>
              <a:t>The Fugitive</a:t>
            </a:r>
            <a:r>
              <a:rPr lang="en-CA" dirty="0" smtClean="0"/>
              <a:t>. It will test your understanding of Existentialism as it applies to an example from popular television from in recent history.</a:t>
            </a:r>
          </a:p>
          <a:p>
            <a:r>
              <a:rPr lang="en-CA" dirty="0" smtClean="0">
                <a:hlinkClick r:id="rId2" action="ppaction://hlinkfile"/>
              </a:rPr>
              <a:t>file:///C:/Users/Jilvan/Desktop/HZT%20Philosophy/HZT%20oerb/HZT4UPU01/HZT4UPU01A03/mme/2004_Existentialism.html</a:t>
            </a:r>
            <a:endParaRPr lang="en-CA"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5856" y="692696"/>
            <a:ext cx="5657832" cy="5832648"/>
          </a:xfrm>
        </p:spPr>
        <p:txBody>
          <a:bodyPr>
            <a:noAutofit/>
          </a:bodyPr>
          <a:lstStyle/>
          <a:p>
            <a:r>
              <a:rPr lang="en-CA" sz="2800" dirty="0" smtClean="0"/>
              <a:t>In director David Fincher's </a:t>
            </a:r>
            <a:r>
              <a:rPr lang="en-CA" sz="2800" b="1" i="1" dirty="0" smtClean="0"/>
              <a:t>Fight Club</a:t>
            </a:r>
            <a:r>
              <a:rPr lang="en-CA" sz="2800" dirty="0" smtClean="0"/>
              <a:t>, the film opens with a monotone narrative, as dreary as the life that Jack (the main character) lives.</a:t>
            </a:r>
          </a:p>
          <a:p>
            <a:r>
              <a:rPr lang="en-CA" sz="2800" dirty="0" smtClean="0"/>
              <a:t>Jack has been taught everything the world tells him is necessary to achieve popular notions of happiness. </a:t>
            </a:r>
          </a:p>
          <a:p>
            <a:r>
              <a:rPr lang="en-CA" sz="2800" dirty="0" smtClean="0"/>
              <a:t>He has a great job, an upscale apartment, sharp clothes, and an automobile. </a:t>
            </a:r>
          </a:p>
          <a:p>
            <a:r>
              <a:rPr lang="en-CA" sz="2800" dirty="0" smtClean="0"/>
              <a:t>Yet Jack is not happy. </a:t>
            </a:r>
          </a:p>
        </p:txBody>
      </p:sp>
      <p:pic>
        <p:nvPicPr>
          <p:cNvPr id="2050" name="Picture 2"/>
          <p:cNvPicPr>
            <a:picLocks noChangeAspect="1" noChangeArrowheads="1"/>
          </p:cNvPicPr>
          <p:nvPr/>
        </p:nvPicPr>
        <p:blipFill>
          <a:blip r:embed="rId2" cstate="print"/>
          <a:srcRect/>
          <a:stretch>
            <a:fillRect/>
          </a:stretch>
        </p:blipFill>
        <p:spPr bwMode="auto">
          <a:xfrm>
            <a:off x="0" y="1196752"/>
            <a:ext cx="3292230" cy="46805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question of Being</a:t>
            </a:r>
            <a:endParaRPr lang="en-CA" dirty="0"/>
          </a:p>
        </p:txBody>
      </p:sp>
      <p:sp>
        <p:nvSpPr>
          <p:cNvPr id="3" name="Content Placeholder 2"/>
          <p:cNvSpPr>
            <a:spLocks noGrp="1"/>
          </p:cNvSpPr>
          <p:nvPr>
            <p:ph idx="1"/>
          </p:nvPr>
        </p:nvSpPr>
        <p:spPr/>
        <p:txBody>
          <a:bodyPr>
            <a:normAutofit/>
          </a:bodyPr>
          <a:lstStyle/>
          <a:p>
            <a:r>
              <a:rPr lang="en-CA" dirty="0" smtClean="0"/>
              <a:t>________________________________</a:t>
            </a:r>
            <a:endParaRPr lang="en-CA" dirty="0" smtClean="0"/>
          </a:p>
          <a:p>
            <a:r>
              <a:rPr lang="en-CA" dirty="0" smtClean="0"/>
              <a:t>This means you alone must take a stand on whether </a:t>
            </a:r>
            <a:r>
              <a:rPr lang="en-CA" dirty="0" smtClean="0"/>
              <a:t>________________</a:t>
            </a:r>
            <a:endParaRPr lang="en-CA" dirty="0" smtClean="0"/>
          </a:p>
          <a:p>
            <a:r>
              <a:rPr lang="en-CA" dirty="0" smtClean="0"/>
              <a:t>No one else can take over the task of working out your “Being”</a:t>
            </a:r>
          </a:p>
          <a:p>
            <a:pPr lvl="1"/>
            <a:r>
              <a:rPr lang="en-CA" dirty="0" smtClean="0"/>
              <a:t> </a:t>
            </a:r>
            <a:r>
              <a:rPr lang="en-CA" b="1" dirty="0" smtClean="0"/>
              <a:t>______________________</a:t>
            </a:r>
            <a:r>
              <a:rPr lang="en-CA" dirty="0" smtClean="0"/>
              <a:t>begin </a:t>
            </a:r>
            <a:r>
              <a:rPr lang="en-CA" dirty="0" smtClean="0"/>
              <a:t>to question how authentic/true one can be to themselves and what happens when one is not and begins to hide behind their social roles in society  </a:t>
            </a: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20688"/>
            <a:ext cx="7498080" cy="5627712"/>
          </a:xfrm>
        </p:spPr>
        <p:txBody>
          <a:bodyPr>
            <a:normAutofit lnSpcReduction="10000"/>
          </a:bodyPr>
          <a:lstStyle/>
          <a:p>
            <a:r>
              <a:rPr lang="en-CA" dirty="0" smtClean="0"/>
              <a:t>In truth, deep down Jack is fading away and he is helpless to do anything about it. He cannot sleep properly, he doesn't eat, in fact Jack is just an empty shell going through the motions of life. His entire life he has been told by mainstream society what he needs to be happy. Why should he continue to accept these beliefs when they are actually killing him. </a:t>
            </a:r>
          </a:p>
          <a:p>
            <a:r>
              <a:rPr lang="en-CA" dirty="0" smtClean="0"/>
              <a:t>Eventually Jack meets an interesting and twisted character named Tyler </a:t>
            </a:r>
            <a:r>
              <a:rPr lang="en-CA" dirty="0" err="1" smtClean="0"/>
              <a:t>Durden</a:t>
            </a:r>
            <a:r>
              <a:rPr lang="en-CA" dirty="0" smtClean="0"/>
              <a:t>, who helps Jack realize that everything is wrong with his life. </a:t>
            </a:r>
          </a:p>
          <a:p>
            <a:pPr>
              <a:buNone/>
            </a:pPr>
            <a:endParaRPr lang="en-C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332656"/>
            <a:ext cx="8244408" cy="6525344"/>
          </a:xfrm>
        </p:spPr>
        <p:txBody>
          <a:bodyPr>
            <a:normAutofit/>
          </a:bodyPr>
          <a:lstStyle/>
          <a:p>
            <a:r>
              <a:rPr lang="en-CA" dirty="0" smtClean="0"/>
              <a:t>Through Tyler, Jack slowly develops Jack into a </a:t>
            </a:r>
            <a:r>
              <a:rPr lang="en-CA" b="1" i="1" dirty="0" smtClean="0"/>
              <a:t>nihilist</a:t>
            </a:r>
            <a:r>
              <a:rPr lang="en-CA" dirty="0" smtClean="0"/>
              <a:t>, until he rejects everything he has ever been taught about what is necessary to enjoy a successful and happy life. </a:t>
            </a:r>
          </a:p>
          <a:p>
            <a:r>
              <a:rPr lang="en-CA" dirty="0" smtClean="0"/>
              <a:t>Jack comes to reject pop culture (You are not your job. You are not the money in your bank account. You are not the car you drive. You are not how much money is in your wallet. You are not your clothes). </a:t>
            </a:r>
          </a:p>
          <a:p>
            <a:r>
              <a:rPr lang="en-CA" dirty="0" smtClean="0"/>
              <a:t>Jack comes to realize all of his possessions only make his life experience empty.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620688"/>
            <a:ext cx="7890080" cy="5904656"/>
          </a:xfrm>
        </p:spPr>
        <p:txBody>
          <a:bodyPr>
            <a:normAutofit fontScale="62500" lnSpcReduction="20000"/>
          </a:bodyPr>
          <a:lstStyle/>
          <a:p>
            <a:r>
              <a:rPr lang="en-CA" sz="4000" dirty="0" smtClean="0"/>
              <a:t>Jack now loathes his former 'happy' life. The numbness he once felt with life turns to anger and excitement, which is channelled within "Fight Club", a secret place where confused men meet to do battle as pit fighters. </a:t>
            </a:r>
          </a:p>
          <a:p>
            <a:r>
              <a:rPr lang="en-CA" sz="4000" dirty="0" smtClean="0"/>
              <a:t>Nihilism brings life to Jack and his band of characters within Fight Club. The obstacles that once plagued him are swept away; he achieves good sleep for the first time in years. Life does not become perfect for Jack, and there are many continuing trials, but by the film's end Jack sees new hope after living a nihilistic life. </a:t>
            </a:r>
          </a:p>
          <a:p>
            <a:pPr>
              <a:buNone/>
            </a:pPr>
            <a:endParaRPr lang="en-CA" sz="4000" dirty="0" smtClean="0"/>
          </a:p>
          <a:p>
            <a:r>
              <a:rPr lang="en-CA" sz="4000" dirty="0" smtClean="0"/>
              <a:t>Consider viewing this film to see how the concept of a nihilistic approach to everyday modern life, is highly feasible.</a:t>
            </a:r>
          </a:p>
          <a:p>
            <a:pPr>
              <a:buNone/>
            </a:pP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Existentialism centres on the idea that </a:t>
            </a:r>
            <a:r>
              <a:rPr lang="en-CA" dirty="0" smtClean="0"/>
              <a:t>______________________which </a:t>
            </a:r>
            <a:r>
              <a:rPr lang="en-CA" dirty="0" smtClean="0"/>
              <a:t>was captured </a:t>
            </a:r>
            <a:r>
              <a:rPr lang="en-CA" dirty="0" smtClean="0"/>
              <a:t>by philosopher </a:t>
            </a:r>
            <a:r>
              <a:rPr lang="en-CA" b="1" dirty="0" smtClean="0">
                <a:hlinkClick r:id="rId2"/>
              </a:rPr>
              <a:t>Jean-Paul Sartre</a:t>
            </a:r>
            <a:r>
              <a:rPr lang="en-CA" dirty="0" smtClean="0"/>
              <a:t>. </a:t>
            </a:r>
            <a:r>
              <a:rPr lang="en-CA" dirty="0" smtClean="0"/>
              <a:t>(we will get back to him)</a:t>
            </a:r>
            <a:endParaRPr lang="en-CA" dirty="0" smtClean="0"/>
          </a:p>
          <a:p>
            <a:pPr>
              <a:buNone/>
            </a:pPr>
            <a:endParaRPr lang="en-CA" dirty="0" smtClean="0"/>
          </a:p>
          <a:p>
            <a:r>
              <a:rPr lang="en-CA" dirty="0" smtClean="0"/>
              <a:t>However, existentialism itself was conceived a century earlier by noted philosophers </a:t>
            </a:r>
            <a:r>
              <a:rPr lang="en-CA" b="1" dirty="0" err="1" smtClean="0">
                <a:hlinkClick r:id="rId3"/>
              </a:rPr>
              <a:t>Soren</a:t>
            </a:r>
            <a:r>
              <a:rPr lang="en-CA" b="1" dirty="0" smtClean="0">
                <a:hlinkClick r:id="rId3"/>
              </a:rPr>
              <a:t> Kierkegaard</a:t>
            </a:r>
            <a:r>
              <a:rPr lang="en-CA" b="1" dirty="0" smtClean="0"/>
              <a:t> </a:t>
            </a:r>
            <a:r>
              <a:rPr lang="en-CA" dirty="0" smtClean="0"/>
              <a:t>and </a:t>
            </a:r>
            <a:r>
              <a:rPr lang="en-CA" b="1" dirty="0" err="1" smtClean="0">
                <a:hlinkClick r:id="rId4"/>
              </a:rPr>
              <a:t>Freidrich</a:t>
            </a:r>
            <a:r>
              <a:rPr lang="en-CA" b="1" dirty="0" smtClean="0">
                <a:hlinkClick r:id="rId4"/>
              </a:rPr>
              <a:t> Nietzsche</a:t>
            </a:r>
            <a:r>
              <a:rPr lang="en-CA" dirty="0" smtClean="0"/>
              <a:t> .</a:t>
            </a: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Summarizing existentialism is easy:</a:t>
            </a:r>
            <a:r>
              <a:rPr lang="en-CA" i="1" dirty="0" smtClean="0"/>
              <a:t> </a:t>
            </a:r>
            <a:r>
              <a:rPr lang="en-CA" i="1" dirty="0" smtClean="0"/>
              <a:t>___________________________________________________________________________________________________.</a:t>
            </a:r>
            <a:r>
              <a:rPr lang="en-CA" dirty="0" smtClean="0"/>
              <a:t> </a:t>
            </a:r>
            <a:endParaRPr lang="en-CA" dirty="0" smtClean="0"/>
          </a:p>
          <a:p>
            <a:pPr lvl="1"/>
            <a:r>
              <a:rPr lang="en-CA" dirty="0" smtClean="0"/>
              <a:t>But, as you know from the earlier activities, reducing existentialism to a single sentence is only the tip of the philosophical iceberg. </a:t>
            </a:r>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658888"/>
          </a:xfrm>
        </p:spPr>
        <p:txBody>
          <a:bodyPr>
            <a:normAutofit/>
          </a:bodyPr>
          <a:lstStyle/>
          <a:p>
            <a:r>
              <a:rPr lang="en-US" sz="2800" dirty="0" smtClean="0"/>
              <a:t>Existentialism: Life </a:t>
            </a:r>
            <a:r>
              <a:rPr lang="en-US" sz="2800" dirty="0" smtClean="0"/>
              <a:t>__________________________</a:t>
            </a:r>
            <a:br>
              <a:rPr lang="en-US" sz="2800" dirty="0" smtClean="0"/>
            </a:br>
            <a:r>
              <a:rPr lang="en-US" sz="2800" dirty="0" smtClean="0"/>
              <a:t>______________________________________________________________________________________</a:t>
            </a:r>
            <a:endParaRPr lang="en-US" sz="2800" dirty="0"/>
          </a:p>
        </p:txBody>
      </p:sp>
      <p:pic>
        <p:nvPicPr>
          <p:cNvPr id="4" name="Content Placeholder 3" descr="existentialism.jpg"/>
          <p:cNvPicPr>
            <a:picLocks noGrp="1" noChangeAspect="1"/>
          </p:cNvPicPr>
          <p:nvPr>
            <p:ph idx="1"/>
          </p:nvPr>
        </p:nvPicPr>
        <p:blipFill>
          <a:blip r:embed="rId2" cstate="print"/>
          <a:stretch>
            <a:fillRect/>
          </a:stretch>
        </p:blipFill>
        <p:spPr>
          <a:xfrm>
            <a:off x="4139952" y="2348880"/>
            <a:ext cx="4183360" cy="418336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382000" cy="1213864"/>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sz="2800" dirty="0" smtClean="0"/>
              <a:t>Existentialism is defined by two dominant images</a:t>
            </a:r>
            <a:endParaRPr lang="en-US" sz="2800" dirty="0"/>
          </a:p>
        </p:txBody>
      </p:sp>
      <p:sp>
        <p:nvSpPr>
          <p:cNvPr id="3" name="Text Placeholder 2"/>
          <p:cNvSpPr>
            <a:spLocks noGrp="1"/>
          </p:cNvSpPr>
          <p:nvPr>
            <p:ph type="body" idx="1"/>
          </p:nvPr>
        </p:nvSpPr>
        <p:spPr>
          <a:xfrm>
            <a:off x="395536" y="1772816"/>
            <a:ext cx="4027112" cy="929354"/>
          </a:xfrm>
        </p:spPr>
        <p:txBody>
          <a:bodyPr>
            <a:normAutofit/>
          </a:bodyPr>
          <a:lstStyle/>
          <a:p>
            <a:pPr algn="ctr"/>
            <a:r>
              <a:rPr lang="en-US" dirty="0" smtClean="0"/>
              <a:t>Prometheus Bound: </a:t>
            </a:r>
            <a:r>
              <a:rPr lang="en-US" dirty="0" smtClean="0"/>
              <a:t>______________________</a:t>
            </a:r>
            <a:endParaRPr lang="en-US" dirty="0"/>
          </a:p>
        </p:txBody>
      </p:sp>
      <p:pic>
        <p:nvPicPr>
          <p:cNvPr id="7" name="Content Placeholder 6" descr="prometheus_bound.jpg"/>
          <p:cNvPicPr>
            <a:picLocks noGrp="1" noChangeAspect="1"/>
          </p:cNvPicPr>
          <p:nvPr>
            <p:ph sz="half" idx="2"/>
          </p:nvPr>
        </p:nvPicPr>
        <p:blipFill>
          <a:blip r:embed="rId2" cstate="print"/>
          <a:stretch>
            <a:fillRect/>
          </a:stretch>
        </p:blipFill>
        <p:spPr>
          <a:xfrm>
            <a:off x="755576" y="2780928"/>
            <a:ext cx="3124200" cy="3634487"/>
          </a:xfrm>
        </p:spPr>
      </p:pic>
      <p:sp>
        <p:nvSpPr>
          <p:cNvPr id="5" name="Text Placeholder 4"/>
          <p:cNvSpPr>
            <a:spLocks noGrp="1"/>
          </p:cNvSpPr>
          <p:nvPr>
            <p:ph type="body" sz="quarter" idx="3"/>
          </p:nvPr>
        </p:nvSpPr>
        <p:spPr>
          <a:xfrm>
            <a:off x="4721225" y="1772816"/>
            <a:ext cx="4099247" cy="929354"/>
          </a:xfrm>
        </p:spPr>
        <p:txBody>
          <a:bodyPr>
            <a:normAutofit/>
          </a:bodyPr>
          <a:lstStyle/>
          <a:p>
            <a:pPr algn="ctr"/>
            <a:r>
              <a:rPr lang="en-US" dirty="0" smtClean="0"/>
              <a:t>Myth of Sisyphus : </a:t>
            </a:r>
            <a:r>
              <a:rPr lang="en-US" dirty="0" smtClean="0"/>
              <a:t>______________________</a:t>
            </a:r>
            <a:endParaRPr lang="en-US" dirty="0"/>
          </a:p>
        </p:txBody>
      </p:sp>
      <p:pic>
        <p:nvPicPr>
          <p:cNvPr id="8" name="Content Placeholder 7" descr="1sisyphus.jpg"/>
          <p:cNvPicPr>
            <a:picLocks noGrp="1" noChangeAspect="1"/>
          </p:cNvPicPr>
          <p:nvPr>
            <p:ph sz="quarter" idx="4"/>
          </p:nvPr>
        </p:nvPicPr>
        <p:blipFill>
          <a:blip r:embed="rId3" cstate="print"/>
          <a:stretch>
            <a:fillRect/>
          </a:stretch>
        </p:blipFill>
        <p:spPr>
          <a:xfrm>
            <a:off x="5076056" y="2924944"/>
            <a:ext cx="3469786" cy="3384376"/>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066800"/>
          </a:xfrm>
        </p:spPr>
        <p:txBody>
          <a:bodyPr>
            <a:normAutofit/>
          </a:bodyPr>
          <a:lstStyle/>
          <a:p>
            <a:r>
              <a:rPr lang="en-CA" b="1" dirty="0" smtClean="0"/>
              <a:t>Existentialism (or Me, Me, Me!)</a:t>
            </a:r>
            <a:endParaRPr lang="en-CA" dirty="0"/>
          </a:p>
        </p:txBody>
      </p:sp>
      <p:sp>
        <p:nvSpPr>
          <p:cNvPr id="3" name="Content Placeholder 2"/>
          <p:cNvSpPr>
            <a:spLocks noGrp="1"/>
          </p:cNvSpPr>
          <p:nvPr>
            <p:ph idx="1"/>
          </p:nvPr>
        </p:nvSpPr>
        <p:spPr>
          <a:xfrm>
            <a:off x="457200" y="1628800"/>
            <a:ext cx="8229600" cy="4945736"/>
          </a:xfrm>
        </p:spPr>
        <p:txBody>
          <a:bodyPr>
            <a:normAutofit fontScale="92500"/>
          </a:bodyPr>
          <a:lstStyle/>
          <a:p>
            <a:pPr>
              <a:buNone/>
            </a:pPr>
            <a:r>
              <a:rPr lang="en-CA" dirty="0" smtClean="0"/>
              <a:t>Have you ever thought:</a:t>
            </a:r>
          </a:p>
          <a:p>
            <a:r>
              <a:rPr lang="en-CA" dirty="0" smtClean="0"/>
              <a:t>"How did I get into the world? Why was I not asked about it and why was I not informed of the rules and regulations, but just thrust into the ranks as if I had been bought by a peddling </a:t>
            </a:r>
            <a:r>
              <a:rPr lang="en-CA" i="1" dirty="0" smtClean="0"/>
              <a:t>handler</a:t>
            </a:r>
            <a:r>
              <a:rPr lang="en-CA" dirty="0" smtClean="0"/>
              <a:t> of human beings? How did I get involved in this big enterprise called actuality? Why should I be involved? Isn't it a matter of choice? And if I am compelled to be involved, where is the manager-I have something to say about this! Is there no manager? To whom shall I make my complaint?" (Young Man in </a:t>
            </a:r>
            <a:r>
              <a:rPr lang="en-CA" dirty="0" err="1" smtClean="0"/>
              <a:t>Kierkegarrd's</a:t>
            </a:r>
            <a:r>
              <a:rPr lang="en-CA" dirty="0" smtClean="0"/>
              <a:t> </a:t>
            </a:r>
            <a:r>
              <a:rPr lang="en-CA" u="sng" dirty="0" smtClean="0"/>
              <a:t>Repetition</a:t>
            </a:r>
            <a:r>
              <a:rPr lang="en-CA" dirty="0" smtClean="0"/>
              <a:t>)</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382000" cy="1069848"/>
          </a:xfrm>
        </p:spPr>
        <p:txBody>
          <a:bodyPr>
            <a:normAutofit fontScale="90000"/>
          </a:bodyPr>
          <a:lstStyle/>
          <a:p>
            <a:r>
              <a:rPr lang="en-US" dirty="0" smtClean="0"/>
              <a:t>Kierkegaard: Two Main Existential Ideas </a:t>
            </a:r>
            <a:endParaRPr lang="en-US" dirty="0"/>
          </a:p>
        </p:txBody>
      </p:sp>
      <p:sp>
        <p:nvSpPr>
          <p:cNvPr id="3" name="Text Placeholder 2"/>
          <p:cNvSpPr>
            <a:spLocks noGrp="1"/>
          </p:cNvSpPr>
          <p:nvPr>
            <p:ph type="body" idx="1"/>
          </p:nvPr>
        </p:nvSpPr>
        <p:spPr>
          <a:xfrm>
            <a:off x="395536" y="1844824"/>
            <a:ext cx="4041648" cy="457200"/>
          </a:xfrm>
        </p:spPr>
        <p:txBody>
          <a:bodyPr/>
          <a:lstStyle/>
          <a:p>
            <a:pPr algn="ctr"/>
            <a:r>
              <a:rPr lang="en-US" dirty="0" smtClean="0"/>
              <a:t>_____________</a:t>
            </a:r>
            <a:endParaRPr lang="en-US" dirty="0"/>
          </a:p>
        </p:txBody>
      </p:sp>
      <p:pic>
        <p:nvPicPr>
          <p:cNvPr id="7" name="Content Placeholder 6" descr="hsc0303l.jpg"/>
          <p:cNvPicPr>
            <a:picLocks noGrp="1" noChangeAspect="1"/>
          </p:cNvPicPr>
          <p:nvPr>
            <p:ph sz="half" idx="2"/>
          </p:nvPr>
        </p:nvPicPr>
        <p:blipFill>
          <a:blip r:embed="rId2" cstate="print"/>
          <a:stretch>
            <a:fillRect/>
          </a:stretch>
        </p:blipFill>
        <p:spPr>
          <a:xfrm>
            <a:off x="323528" y="2564904"/>
            <a:ext cx="4272327" cy="3888432"/>
          </a:xfrm>
        </p:spPr>
      </p:pic>
      <p:sp>
        <p:nvSpPr>
          <p:cNvPr id="5" name="Text Placeholder 4"/>
          <p:cNvSpPr>
            <a:spLocks noGrp="1"/>
          </p:cNvSpPr>
          <p:nvPr>
            <p:ph type="body" sz="quarter" idx="3"/>
          </p:nvPr>
        </p:nvSpPr>
        <p:spPr>
          <a:xfrm>
            <a:off x="4716016" y="1844824"/>
            <a:ext cx="4041775" cy="457200"/>
          </a:xfrm>
        </p:spPr>
        <p:txBody>
          <a:bodyPr/>
          <a:lstStyle/>
          <a:p>
            <a:pPr algn="ctr"/>
            <a:r>
              <a:rPr lang="en-US" dirty="0" smtClean="0"/>
              <a:t>_____________</a:t>
            </a:r>
            <a:endParaRPr lang="en-US" dirty="0"/>
          </a:p>
        </p:txBody>
      </p:sp>
      <p:pic>
        <p:nvPicPr>
          <p:cNvPr id="8" name="Content Placeholder 7" descr="pha0001l.jpg"/>
          <p:cNvPicPr>
            <a:picLocks noGrp="1" noChangeAspect="1"/>
          </p:cNvPicPr>
          <p:nvPr>
            <p:ph sz="quarter" idx="4"/>
          </p:nvPr>
        </p:nvPicPr>
        <p:blipFill>
          <a:blip r:embed="rId3" cstate="print"/>
          <a:stretch>
            <a:fillRect/>
          </a:stretch>
        </p:blipFill>
        <p:spPr>
          <a:xfrm>
            <a:off x="4716015" y="2636912"/>
            <a:ext cx="4336819" cy="4104014"/>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Nietzsche’s Main Ideas Regarding Existentialism</a:t>
            </a:r>
            <a:endParaRPr lang="en-US" dirty="0"/>
          </a:p>
        </p:txBody>
      </p:sp>
      <p:graphicFrame>
        <p:nvGraphicFramePr>
          <p:cNvPr id="4" name="Content Placeholder 3"/>
          <p:cNvGraphicFramePr>
            <a:graphicFrameLocks noGrp="1"/>
          </p:cNvGraphicFramePr>
          <p:nvPr>
            <p:ph idx="1"/>
          </p:nvPr>
        </p:nvGraphicFramePr>
        <p:xfrm>
          <a:off x="611560" y="233203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59</TotalTime>
  <Words>1022</Words>
  <Application>Microsoft Office PowerPoint</Application>
  <PresentationFormat>On-screen Show (4:3)</PresentationFormat>
  <Paragraphs>55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Urban</vt:lpstr>
      <vt:lpstr>Existentialism</vt:lpstr>
      <vt:lpstr>The question of Being</vt:lpstr>
      <vt:lpstr>Slide 3</vt:lpstr>
      <vt:lpstr>Slide 4</vt:lpstr>
      <vt:lpstr>Existentialism: Life __________________________ ______________________________________________________________________________________</vt:lpstr>
      <vt:lpstr>Existentialism is defined by two dominant images</vt:lpstr>
      <vt:lpstr>Existentialism (or Me, Me, Me!)</vt:lpstr>
      <vt:lpstr>Kierkegaard: Two Main Existential Ideas </vt:lpstr>
      <vt:lpstr>Nietzsche’s Main Ideas Regarding Existentialism</vt:lpstr>
      <vt:lpstr>  The Overman (Ubermensch):  Loosely Translated as Superman--Man as a race is merely a bridge between animals and the overman. Nietzsche also makes a point that the overman is not an end result for a person, but more the journey toward self-mastery. </vt:lpstr>
      <vt:lpstr>Will-to-Power</vt:lpstr>
      <vt:lpstr>Eternal Recurrence</vt:lpstr>
      <vt:lpstr>God is Dead: __________________________________________</vt:lpstr>
      <vt:lpstr>Nihilism </vt:lpstr>
      <vt:lpstr>Slide 15</vt:lpstr>
      <vt:lpstr>Slide 16</vt:lpstr>
      <vt:lpstr>The Verve – Bittersweet Symphony  Lyric analysis  - how does this song represent the point of view of a existentialist or nihilist? - highlight the lyrics and make direct connections to what we have discussed so far on ones state of “Being”.   </vt:lpstr>
      <vt:lpstr>Slide 18</vt:lpstr>
      <vt:lpstr>Slide 19</vt:lpstr>
      <vt:lpstr>Slide 20</vt:lpstr>
      <vt:lpstr>Slide 21</vt:lpstr>
      <vt:lpstr>Slide 22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Existentialism</dc:title>
  <dc:creator>Jilvan</dc:creator>
  <cp:lastModifiedBy>Jilvan</cp:lastModifiedBy>
  <cp:revision>6</cp:revision>
  <dcterms:created xsi:type="dcterms:W3CDTF">2011-11-10T01:34:49Z</dcterms:created>
  <dcterms:modified xsi:type="dcterms:W3CDTF">2011-11-14T18:12:21Z</dcterms:modified>
</cp:coreProperties>
</file>