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71" r:id="rId11"/>
    <p:sldId id="272" r:id="rId12"/>
    <p:sldId id="265" r:id="rId13"/>
    <p:sldId id="266" r:id="rId14"/>
    <p:sldId id="267" r:id="rId15"/>
    <p:sldId id="268" r:id="rId16"/>
    <p:sldId id="275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2748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28AD-CE00-004F-92E0-BF7C7B06F3F2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8F1A-6EC2-A14C-8A5C-EF2B600BA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28AD-CE00-004F-92E0-BF7C7B06F3F2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E4A8F1A-6EC2-A14C-8A5C-EF2B600BA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14A92F-EFEF-CA45-9D36-6B513FC9AC3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43A05C2-C71E-C544-B7DB-F0CF6C93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4419600"/>
            <a:ext cx="6172200" cy="1138518"/>
          </a:xfrm>
        </p:spPr>
        <p:txBody>
          <a:bodyPr>
            <a:noAutofit/>
          </a:bodyPr>
          <a:lstStyle/>
          <a:p>
            <a:r>
              <a:rPr lang="en-US" sz="4800" dirty="0" smtClean="0"/>
              <a:t>Social Theories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558118"/>
            <a:ext cx="5334000" cy="74855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Symbolic Interactionism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0768"/>
            <a:ext cx="7556313" cy="478539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Arial"/>
              </a:rPr>
              <a:t>German sociologist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Max</a:t>
            </a:r>
            <a:r>
              <a:rPr lang="en-US" sz="2400" b="1" dirty="0" smtClean="0">
                <a:solidFill>
                  <a:srgbClr val="FFFFCC"/>
                </a:solidFill>
                <a:latin typeface="Arial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Weber</a:t>
            </a:r>
            <a:r>
              <a:rPr lang="en-US" sz="2400" b="1" dirty="0" smtClean="0">
                <a:latin typeface="Arial"/>
              </a:rPr>
              <a:t> (1864-1920) </a:t>
            </a:r>
            <a:endParaRPr lang="en-US" sz="2400" dirty="0" smtClean="0"/>
          </a:p>
          <a:p>
            <a:pPr lvl="1"/>
            <a:r>
              <a:rPr lang="en-US" sz="2400" b="1" dirty="0" smtClean="0">
                <a:latin typeface="Arial"/>
              </a:rPr>
              <a:t>Social sciences cannot be studied in the same way as the natural sciences - one simply examines data &amp; draws conclusions from those facts .</a:t>
            </a:r>
            <a:r>
              <a:rPr lang="en-US" sz="2400" dirty="0" smtClean="0">
                <a:latin typeface="Arial"/>
              </a:rPr>
              <a:t> . . </a:t>
            </a:r>
            <a:r>
              <a:rPr lang="en-US" sz="2400" b="1" dirty="0" smtClean="0">
                <a:latin typeface="Arial"/>
              </a:rPr>
              <a:t>The sociologist must try to get inside the mind of the people to find out what their motives are. </a:t>
            </a:r>
          </a:p>
          <a:p>
            <a:r>
              <a:rPr lang="en-US" sz="2400" b="1" dirty="0" smtClean="0">
                <a:latin typeface="Arial"/>
              </a:rPr>
              <a:t>American sociologist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George Mead </a:t>
            </a:r>
            <a:r>
              <a:rPr lang="en-US" sz="2400" b="1" dirty="0" smtClean="0">
                <a:latin typeface="Arial"/>
              </a:rPr>
              <a:t>(1893-1931) </a:t>
            </a:r>
            <a:endParaRPr lang="en-US" sz="2400" dirty="0" smtClean="0"/>
          </a:p>
          <a:p>
            <a:pPr lvl="1"/>
            <a:r>
              <a:rPr lang="en-US" sz="2400" b="1" dirty="0" smtClean="0">
                <a:latin typeface="Arial"/>
              </a:rPr>
              <a:t>Stressed that humans are able to interact &amp; cooperate with each other because they share a common set of symbols – language. Without this common </a:t>
            </a:r>
            <a:r>
              <a:rPr lang="en-US" sz="2400" b="1" dirty="0" err="1" smtClean="0">
                <a:latin typeface="Arial"/>
              </a:rPr>
              <a:t>common</a:t>
            </a:r>
            <a:r>
              <a:rPr lang="en-US" sz="2400" b="1" dirty="0" smtClean="0">
                <a:latin typeface="Arial"/>
              </a:rPr>
              <a:t> foundation socialization would not be possible.</a:t>
            </a:r>
            <a:endParaRPr lang="en-US" sz="2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Limitations: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b="1" dirty="0" smtClean="0">
                <a:latin typeface="Arial"/>
              </a:rPr>
              <a:t>.</a:t>
            </a:r>
            <a:endParaRPr lang="en-US" sz="2300" b="1" dirty="0" smtClean="0">
              <a:latin typeface="Arial"/>
            </a:endParaRPr>
          </a:p>
          <a:p>
            <a:r>
              <a:rPr lang="en-US" sz="2300" b="1" dirty="0" smtClean="0">
                <a:latin typeface="Arial"/>
              </a:rPr>
              <a:t>This approach does not recognize the individual’s/family’s connection with the larger society </a:t>
            </a:r>
          </a:p>
          <a:p>
            <a:r>
              <a:rPr lang="en-US" sz="2300" b="1" dirty="0" smtClean="0">
                <a:latin typeface="Arial"/>
              </a:rPr>
              <a:t>.</a:t>
            </a:r>
            <a:endParaRPr lang="en-US" sz="23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9543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Remember the book</a:t>
            </a:r>
            <a:br>
              <a:rPr lang="en-US" dirty="0" smtClean="0"/>
            </a:br>
            <a:r>
              <a:rPr lang="en-US" dirty="0" smtClean="0"/>
              <a:t> “</a:t>
            </a:r>
            <a:r>
              <a:rPr lang="en-US" b="1" dirty="0" smtClean="0"/>
              <a:t>Men are from Mars, Women are from Venus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38400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This plays directly on the theory of Symbolic Interactionism!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book explains that men and women have problems in their relationships because they give different meanings to actions and words (symbols).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Therefore, by acting in ways that reflect their own interpretation of the other sex, they behave in ways that are confusing to the other sex.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Since men and women do not share common symbols, they could improve their relationships by learning what the other sex means by their behaviour.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8458200" cy="304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78050"/>
            <a:ext cx="8451624" cy="277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000" dirty="0" smtClean="0"/>
              <a:t>Can this concept be related to the FAMILY?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514600"/>
            <a:ext cx="7556313" cy="4144963"/>
          </a:xfrm>
        </p:spPr>
        <p:txBody>
          <a:bodyPr>
            <a:normAutofit/>
          </a:bodyPr>
          <a:lstStyle/>
          <a:p>
            <a:pPr algn="ctr"/>
            <a:r>
              <a:rPr lang="en-US" sz="5000" dirty="0" err="1" smtClean="0"/>
              <a:t>LOGO’s</a:t>
            </a:r>
            <a:r>
              <a:rPr lang="en-US" sz="5000" dirty="0" smtClean="0"/>
              <a:t> Activity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Read “Perceptions vs. Reality”</a:t>
            </a:r>
          </a:p>
          <a:p>
            <a:r>
              <a:rPr lang="en-US" dirty="0" smtClean="0"/>
              <a:t>Write a one paragraph response that explains how the theory of Symbolic Interactionism applies to this scenario. </a:t>
            </a:r>
          </a:p>
          <a:p>
            <a:r>
              <a:rPr lang="en-US" dirty="0" smtClean="0"/>
              <a:t>Make sure to use specific examples of Symbolic Interactionism in your response.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Application</a:t>
            </a:r>
            <a:r>
              <a:rPr lang="en-US" dirty="0" smtClean="0"/>
              <a:t>: </a:t>
            </a:r>
            <a:r>
              <a:rPr lang="en-US" b="1" dirty="0" smtClean="0"/>
              <a:t>5 Marks </a:t>
            </a:r>
            <a:r>
              <a:rPr lang="en-US" dirty="0" smtClean="0"/>
              <a:t>(accurate application of the theory)</a:t>
            </a:r>
          </a:p>
          <a:p>
            <a:pPr lvl="1">
              <a:buNone/>
            </a:pPr>
            <a:r>
              <a:rPr lang="en-US" b="1" dirty="0" smtClean="0"/>
              <a:t>Communication</a:t>
            </a:r>
            <a:r>
              <a:rPr lang="en-US" dirty="0" smtClean="0"/>
              <a:t>: </a:t>
            </a:r>
            <a:r>
              <a:rPr lang="en-US" b="1" dirty="0" smtClean="0"/>
              <a:t>5 Marks </a:t>
            </a:r>
            <a:r>
              <a:rPr lang="en-US" dirty="0" smtClean="0"/>
              <a:t>(able to effectively communicate your thoughts)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TOTAL: 10 marks</a:t>
            </a:r>
          </a:p>
          <a:p>
            <a:pPr lvl="1">
              <a:buNone/>
            </a:pPr>
            <a:r>
              <a:rPr lang="en-US" b="1" dirty="0" smtClean="0"/>
              <a:t>DUE</a:t>
            </a:r>
            <a:r>
              <a:rPr lang="en-US" dirty="0" smtClean="0"/>
              <a:t>: Tuesday February 16, 2010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3522" y="114762"/>
            <a:ext cx="86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809655"/>
            <a:ext cx="7556313" cy="1116106"/>
          </a:xfrm>
        </p:spPr>
        <p:txBody>
          <a:bodyPr/>
          <a:lstStyle/>
          <a:p>
            <a:r>
              <a:rPr lang="en-US" dirty="0" smtClean="0"/>
              <a:t>Symbolic Interactionism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1361" y="1925761"/>
            <a:ext cx="7569157" cy="196596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Definition: </a:t>
            </a:r>
          </a:p>
          <a:p>
            <a:pPr lvl="1"/>
            <a:r>
              <a:rPr lang="en-US" sz="2500" dirty="0" smtClean="0">
                <a:solidFill>
                  <a:srgbClr val="000000"/>
                </a:solidFill>
              </a:rPr>
              <a:t>.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4"/>
          </p:nvPr>
        </p:nvSpPr>
        <p:spPr>
          <a:xfrm>
            <a:off x="485630" y="3891720"/>
            <a:ext cx="7569157" cy="2489608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Psychological Perspective</a:t>
            </a:r>
          </a:p>
          <a:p>
            <a:pPr lvl="1"/>
            <a:r>
              <a:rPr lang="en-US" sz="2500" dirty="0" smtClean="0">
                <a:solidFill>
                  <a:srgbClr val="000000"/>
                </a:solidFill>
              </a:rPr>
              <a:t>It deals with a </a:t>
            </a:r>
            <a:r>
              <a:rPr lang="en-US" sz="2500" b="1" dirty="0" smtClean="0">
                <a:solidFill>
                  <a:srgbClr val="000000"/>
                </a:solidFill>
              </a:rPr>
              <a:t>persons </a:t>
            </a:r>
            <a:r>
              <a:rPr lang="en-US" sz="2500" dirty="0" smtClean="0">
                <a:solidFill>
                  <a:srgbClr val="000000"/>
                </a:solidFill>
              </a:rPr>
              <a:t>behaviour based on their </a:t>
            </a:r>
            <a:r>
              <a:rPr lang="en-US" sz="2500" b="1" dirty="0" smtClean="0">
                <a:solidFill>
                  <a:srgbClr val="000000"/>
                </a:solidFill>
              </a:rPr>
              <a:t>mental </a:t>
            </a:r>
            <a:r>
              <a:rPr lang="en-US" sz="2500" dirty="0" smtClean="0">
                <a:solidFill>
                  <a:srgbClr val="000000"/>
                </a:solidFill>
              </a:rPr>
              <a:t>process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Micro Study</a:t>
            </a:r>
          </a:p>
          <a:p>
            <a:pPr lvl="1"/>
            <a:r>
              <a:rPr lang="en-US" sz="2500" dirty="0" smtClean="0">
                <a:solidFill>
                  <a:srgbClr val="000000"/>
                </a:solidFill>
              </a:rPr>
              <a:t>A </a:t>
            </a:r>
            <a:r>
              <a:rPr lang="en-US" sz="2500" b="1" dirty="0" smtClean="0">
                <a:solidFill>
                  <a:srgbClr val="000000"/>
                </a:solidFill>
              </a:rPr>
              <a:t>small </a:t>
            </a:r>
            <a:r>
              <a:rPr lang="en-US" sz="2500" dirty="0" smtClean="0">
                <a:solidFill>
                  <a:srgbClr val="000000"/>
                </a:solidFill>
              </a:rPr>
              <a:t>scale study with </a:t>
            </a:r>
            <a:r>
              <a:rPr lang="en-US" sz="2500" b="1" dirty="0" smtClean="0">
                <a:solidFill>
                  <a:srgbClr val="000000"/>
                </a:solidFill>
              </a:rPr>
              <a:t>individual </a:t>
            </a:r>
            <a:r>
              <a:rPr lang="en-US" sz="2500" dirty="0" smtClean="0">
                <a:solidFill>
                  <a:srgbClr val="000000"/>
                </a:solidFill>
              </a:rPr>
              <a:t>people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7556313" cy="4772744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Give a meaning to everything in society (The meaning is their “symbol”)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. 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It is the perceptions or the meanings that people give to their experience of the world that matter, not the social facts.*</a:t>
            </a:r>
          </a:p>
          <a:p>
            <a:r>
              <a:rPr lang="en-US" sz="2200" b="1" dirty="0" smtClean="0">
                <a:solidFill>
                  <a:srgbClr val="000000"/>
                </a:solidFill>
              </a:rPr>
              <a:t>EXAMPLE</a:t>
            </a:r>
            <a:r>
              <a:rPr lang="en-US" sz="2200" dirty="0" smtClean="0">
                <a:solidFill>
                  <a:srgbClr val="000000"/>
                </a:solidFill>
              </a:rPr>
              <a:t>: If someone puts a hand on your shoulder, you will interpret the gesture and determine what it means </a:t>
            </a:r>
            <a:r>
              <a:rPr lang="en-US" sz="2200" b="1" dirty="0" smtClean="0">
                <a:solidFill>
                  <a:srgbClr val="000000"/>
                </a:solidFill>
              </a:rPr>
              <a:t>before </a:t>
            </a:r>
            <a:r>
              <a:rPr lang="en-US" sz="2200" dirty="0" smtClean="0">
                <a:solidFill>
                  <a:srgbClr val="000000"/>
                </a:solidFill>
              </a:rPr>
              <a:t>you respond. 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Only after the mental process of “giving meaning” do people act. 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27" y="742203"/>
            <a:ext cx="7558960" cy="7747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Symbolic Interactionists…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144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Therefore, symbolic </a:t>
            </a:r>
            <a:r>
              <a:rPr lang="en-US" sz="3200" dirty="0" err="1" smtClean="0">
                <a:solidFill>
                  <a:srgbClr val="000000"/>
                </a:solidFill>
              </a:rPr>
              <a:t>interactionists</a:t>
            </a:r>
            <a:r>
              <a:rPr lang="en-US" sz="3200" dirty="0" smtClean="0">
                <a:solidFill>
                  <a:srgbClr val="000000"/>
                </a:solidFill>
              </a:rPr>
              <a:t> attempt to understand the point of view of the </a:t>
            </a:r>
            <a:r>
              <a:rPr lang="en-US" sz="3200" b="1" dirty="0" smtClean="0">
                <a:solidFill>
                  <a:srgbClr val="000000"/>
                </a:solidFill>
              </a:rPr>
              <a:t>actor</a:t>
            </a:r>
            <a:r>
              <a:rPr lang="en-US" sz="3200" dirty="0" smtClean="0">
                <a:solidFill>
                  <a:srgbClr val="000000"/>
                </a:solidFill>
              </a:rPr>
              <a:t> to explain the action.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3764" y="263117"/>
            <a:ext cx="7959726" cy="433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sz="1500" dirty="0" smtClean="0"/>
              <a:t>David hits the ball and it happens to land right in front of Jenny…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514600"/>
            <a:ext cx="3810000" cy="396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610932">
            <a:off x="310396" y="1852110"/>
            <a:ext cx="3918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Oooohhh, David hit the ball right to me! It must have been this red dress I wore for him.</a:t>
            </a:r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 rot="20985456">
            <a:off x="-177975" y="1586254"/>
            <a:ext cx="4725591" cy="1378914"/>
          </a:xfrm>
          <a:prstGeom prst="cloudCallout">
            <a:avLst>
              <a:gd name="adj1" fmla="val 11010"/>
              <a:gd name="adj2" fmla="val 84784"/>
            </a:avLst>
          </a:prstGeom>
          <a:solidFill>
            <a:schemeClr val="accent1">
              <a:alpha val="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Cloud Callout 14"/>
          <p:cNvSpPr/>
          <p:nvPr/>
        </p:nvSpPr>
        <p:spPr>
          <a:xfrm rot="1294191">
            <a:off x="4070379" y="1236310"/>
            <a:ext cx="5118042" cy="1556939"/>
          </a:xfrm>
          <a:prstGeom prst="cloudCallout">
            <a:avLst>
              <a:gd name="adj1" fmla="val -19668"/>
              <a:gd name="adj2" fmla="val 748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133402">
            <a:off x="4716368" y="1582427"/>
            <a:ext cx="3826063" cy="738664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Why isn’t she giving me my ball back? Can’t</a:t>
            </a:r>
          </a:p>
          <a:p>
            <a:r>
              <a:rPr lang="en-US" sz="1400" dirty="0" smtClean="0"/>
              <a:t>she see I have a bat  in my hand and need</a:t>
            </a:r>
          </a:p>
          <a:p>
            <a:r>
              <a:rPr lang="en-US" sz="1400" dirty="0" smtClean="0"/>
              <a:t>the ball to finish the game?! </a:t>
            </a:r>
            <a:endParaRPr lang="en-US" sz="1400" dirty="0"/>
          </a:p>
        </p:txBody>
      </p:sp>
      <p:sp>
        <p:nvSpPr>
          <p:cNvPr id="17" name="Cloud Callout 16"/>
          <p:cNvSpPr/>
          <p:nvPr/>
        </p:nvSpPr>
        <p:spPr>
          <a:xfrm>
            <a:off x="6237504" y="3374317"/>
            <a:ext cx="2906496" cy="1197683"/>
          </a:xfrm>
          <a:prstGeom prst="cloudCallout">
            <a:avLst>
              <a:gd name="adj1" fmla="val -52273"/>
              <a:gd name="adj2" fmla="val -93359"/>
            </a:avLst>
          </a:prstGeom>
          <a:solidFill>
            <a:schemeClr val="accent1">
              <a:alpha val="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23324" y="3679519"/>
            <a:ext cx="2426772" cy="553998"/>
          </a:xfrm>
          <a:prstGeom prst="rect">
            <a:avLst/>
          </a:prstGeom>
          <a:solidFill>
            <a:schemeClr val="accent1">
              <a:alpha val="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….and who wears a dress </a:t>
            </a:r>
          </a:p>
          <a:p>
            <a:r>
              <a:rPr lang="en-US" sz="1500" dirty="0" smtClean="0"/>
              <a:t>to a baseball game?!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Interactionism…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An individual develops a self that has two parts:</a:t>
            </a:r>
          </a:p>
          <a:p>
            <a:pPr marL="685800" lvl="1" indent="-457200"/>
            <a:r>
              <a:rPr lang="en-US" dirty="0" smtClean="0">
                <a:solidFill>
                  <a:srgbClr val="000000"/>
                </a:solidFill>
              </a:rPr>
              <a:t>The “</a:t>
            </a:r>
            <a:r>
              <a:rPr lang="en-US" b="1" dirty="0" smtClean="0">
                <a:solidFill>
                  <a:srgbClr val="000000"/>
                </a:solidFill>
              </a:rPr>
              <a:t>ME</a:t>
            </a:r>
            <a:r>
              <a:rPr lang="en-US" dirty="0" smtClean="0">
                <a:solidFill>
                  <a:srgbClr val="000000"/>
                </a:solidFill>
              </a:rPr>
              <a:t>” and the “</a:t>
            </a:r>
            <a:r>
              <a:rPr lang="en-US" b="1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pPr marL="685800" lvl="1" indent="-457200"/>
            <a:endParaRPr lang="en-US" dirty="0" smtClean="0">
              <a:solidFill>
                <a:srgbClr val="000000"/>
              </a:solidFill>
            </a:endParaRPr>
          </a:p>
          <a:p>
            <a:pPr marL="0" indent="0"/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sz="2500" b="1" dirty="0" smtClean="0">
                <a:solidFill>
                  <a:srgbClr val="000000"/>
                </a:solidFill>
              </a:rPr>
              <a:t>Me</a:t>
            </a:r>
            <a:r>
              <a:rPr lang="en-US" dirty="0" smtClean="0">
                <a:solidFill>
                  <a:srgbClr val="000000"/>
                </a:solidFill>
              </a:rPr>
              <a:t>” consists of </a:t>
            </a:r>
            <a:r>
              <a:rPr lang="en-US" b="1" dirty="0" smtClean="0">
                <a:solidFill>
                  <a:srgbClr val="000000"/>
                </a:solidFill>
              </a:rPr>
              <a:t>objective </a:t>
            </a:r>
            <a:r>
              <a:rPr lang="en-US" dirty="0" smtClean="0">
                <a:solidFill>
                  <a:srgbClr val="000000"/>
                </a:solidFill>
              </a:rPr>
              <a:t>qualities; concrete thing; they are what they are.</a:t>
            </a:r>
          </a:p>
          <a:p>
            <a:pPr marL="228600" lvl="1" indent="0"/>
            <a:r>
              <a:rPr lang="en-US" dirty="0" smtClean="0">
                <a:solidFill>
                  <a:srgbClr val="000000"/>
                </a:solidFill>
              </a:rPr>
              <a:t>Examples: teacher, athlete, tall, blonde </a:t>
            </a:r>
          </a:p>
          <a:p>
            <a:pPr marL="0" indent="0"/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sz="2500" b="1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”  is based on how feedback from others is interpreted.</a:t>
            </a:r>
          </a:p>
          <a:p>
            <a:pPr marL="228600" lvl="1" indent="0"/>
            <a:r>
              <a:rPr lang="en-US" dirty="0" smtClean="0">
                <a:solidFill>
                  <a:srgbClr val="000000"/>
                </a:solidFill>
              </a:rPr>
              <a:t>Examples: I am a “good” athlete or a “bad” teacher.  </a:t>
            </a:r>
          </a:p>
          <a:p>
            <a:pPr marL="457200" indent="-457200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…is based on THREE basic concepts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518" y="134471"/>
            <a:ext cx="86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14496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endParaRPr lang="en-US" sz="3200" dirty="0" smtClean="0"/>
          </a:p>
          <a:p>
            <a:r>
              <a:rPr lang="en-US" sz="2500" dirty="0" smtClean="0">
                <a:solidFill>
                  <a:srgbClr val="000000"/>
                </a:solidFill>
              </a:rPr>
              <a:t>People must also “take the attitude of the other”  to be able to anticipate what the other person will do and decide how they should respond.</a:t>
            </a:r>
          </a:p>
          <a:p>
            <a:pPr>
              <a:buNone/>
            </a:pP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b="1" dirty="0" smtClean="0">
                <a:solidFill>
                  <a:srgbClr val="000000"/>
                </a:solidFill>
              </a:rPr>
              <a:t>Role taking </a:t>
            </a:r>
            <a:r>
              <a:rPr lang="en-US" sz="2500" dirty="0" smtClean="0">
                <a:solidFill>
                  <a:srgbClr val="000000"/>
                </a:solidFill>
              </a:rPr>
              <a:t>is the basis for human interaction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654" y="1459468"/>
            <a:ext cx="358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914400"/>
            <a:ext cx="7556313" cy="430306"/>
          </a:xfrm>
        </p:spPr>
        <p:txBody>
          <a:bodyPr/>
          <a:lstStyle/>
          <a:p>
            <a:r>
              <a:rPr lang="en-US" sz="2000" dirty="0" smtClean="0"/>
              <a:t>3.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28800"/>
            <a:ext cx="7556313" cy="2971800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People are able to interact effectively only if they can communicate using a common language (i.e. shared symbols).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Language (or symbols) are the means by which individuals interpret and give meaning to their experiences of self and others in order to interact in relationships.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08720"/>
            <a:ext cx="7556313" cy="521744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0000"/>
                </a:solidFill>
                <a:latin typeface="Arial"/>
              </a:rPr>
              <a:t>Relationships are stable when the benefits that each individual received balance the costs of the relationship 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Benefits – meet perceived need, physical or emotional security, access to goods &amp; services &amp; social approval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Costs – actions that meet the others needs, such as providing the list above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.</a:t>
            </a:r>
            <a:endParaRPr lang="en-US" sz="2400" dirty="0" smtClean="0"/>
          </a:p>
          <a:p>
            <a:r>
              <a:rPr lang="en-US" sz="2400" b="1" dirty="0" smtClean="0">
                <a:latin typeface="Arial"/>
              </a:rPr>
              <a:t>Some people are offended by this theory</a:t>
            </a:r>
            <a:endParaRPr lang="en-US" sz="2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736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Advantage</vt:lpstr>
      <vt:lpstr>Social Theories</vt:lpstr>
      <vt:lpstr>Symbolic Interactionism</vt:lpstr>
      <vt:lpstr>Slide 3</vt:lpstr>
      <vt:lpstr>Slide 4</vt:lpstr>
      <vt:lpstr>Example: David hits the ball and it happens to land right in front of Jenny…</vt:lpstr>
      <vt:lpstr>Symbolic Interactionism… </vt:lpstr>
      <vt:lpstr>Slide 7</vt:lpstr>
      <vt:lpstr>3.</vt:lpstr>
      <vt:lpstr>Slide 9</vt:lpstr>
      <vt:lpstr>Slide 10</vt:lpstr>
      <vt:lpstr>Limitations:  </vt:lpstr>
      <vt:lpstr>Remember the book  “Men are from Mars, Women are from Venus”?</vt:lpstr>
      <vt:lpstr>Slide 13</vt:lpstr>
      <vt:lpstr>Slide 14</vt:lpstr>
      <vt:lpstr>Slide 15</vt:lpstr>
      <vt:lpstr>Slide 16</vt:lpstr>
      <vt:lpstr>Slide 17</vt:lpstr>
      <vt:lpstr>Directions: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Theories</dc:title>
  <dc:creator>Izabella Niemiec</dc:creator>
  <cp:lastModifiedBy>Kevin</cp:lastModifiedBy>
  <cp:revision>3</cp:revision>
  <dcterms:created xsi:type="dcterms:W3CDTF">2010-02-24T01:40:46Z</dcterms:created>
  <dcterms:modified xsi:type="dcterms:W3CDTF">2011-09-18T22:27:31Z</dcterms:modified>
</cp:coreProperties>
</file>