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9" r:id="rId30"/>
    <p:sldId id="284" r:id="rId31"/>
    <p:sldId id="285"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8030ECD-7AC4-420C-8233-5C70F65581D9}" type="datetimeFigureOut">
              <a:rPr lang="en-CA" smtClean="0"/>
              <a:t>16/04/2012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1ECA59-9978-4F9F-A0AB-4BF429550D48}"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030ECD-7AC4-420C-8233-5C70F65581D9}" type="datetimeFigureOut">
              <a:rPr lang="en-CA" smtClean="0"/>
              <a:t>16/04/2012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ECA59-9978-4F9F-A0AB-4BF429550D4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030ECD-7AC4-420C-8233-5C70F65581D9}" type="datetimeFigureOut">
              <a:rPr lang="en-CA" smtClean="0"/>
              <a:t>16/04/2012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ECA59-9978-4F9F-A0AB-4BF429550D48}"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8030ECD-7AC4-420C-8233-5C70F65581D9}" type="datetimeFigureOut">
              <a:rPr lang="en-CA" smtClean="0"/>
              <a:t>16/04/2012</a:t>
            </a:fld>
            <a:endParaRPr lang="en-CA"/>
          </a:p>
        </p:txBody>
      </p:sp>
      <p:sp>
        <p:nvSpPr>
          <p:cNvPr id="9" name="Slide Number Placeholder 8"/>
          <p:cNvSpPr>
            <a:spLocks noGrp="1"/>
          </p:cNvSpPr>
          <p:nvPr>
            <p:ph type="sldNum" sz="quarter" idx="15"/>
          </p:nvPr>
        </p:nvSpPr>
        <p:spPr/>
        <p:txBody>
          <a:bodyPr rtlCol="0"/>
          <a:lstStyle/>
          <a:p>
            <a:fld id="{A41ECA59-9978-4F9F-A0AB-4BF429550D48}"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8030ECD-7AC4-420C-8233-5C70F65581D9}" type="datetimeFigureOut">
              <a:rPr lang="en-CA" smtClean="0"/>
              <a:t>16/04/2012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1ECA59-9978-4F9F-A0AB-4BF429550D48}"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8030ECD-7AC4-420C-8233-5C70F65581D9}" type="datetimeFigureOut">
              <a:rPr lang="en-CA" smtClean="0"/>
              <a:t>16/04/2012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1ECA59-9978-4F9F-A0AB-4BF429550D48}"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8030ECD-7AC4-420C-8233-5C70F65581D9}" type="datetimeFigureOut">
              <a:rPr lang="en-CA" smtClean="0"/>
              <a:t>16/04/2012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41ECA59-9978-4F9F-A0AB-4BF429550D48}"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8030ECD-7AC4-420C-8233-5C70F65581D9}" type="datetimeFigureOut">
              <a:rPr lang="en-CA" smtClean="0"/>
              <a:t>16/04/2012</a:t>
            </a:fld>
            <a:endParaRPr lang="en-CA"/>
          </a:p>
        </p:txBody>
      </p:sp>
      <p:sp>
        <p:nvSpPr>
          <p:cNvPr id="7" name="Slide Number Placeholder 6"/>
          <p:cNvSpPr>
            <a:spLocks noGrp="1"/>
          </p:cNvSpPr>
          <p:nvPr>
            <p:ph type="sldNum" sz="quarter" idx="11"/>
          </p:nvPr>
        </p:nvSpPr>
        <p:spPr/>
        <p:txBody>
          <a:bodyPr rtlCol="0"/>
          <a:lstStyle/>
          <a:p>
            <a:fld id="{A41ECA59-9978-4F9F-A0AB-4BF429550D48}"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30ECD-7AC4-420C-8233-5C70F65581D9}" type="datetimeFigureOut">
              <a:rPr lang="en-CA" smtClean="0"/>
              <a:t>16/04/2012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41ECA59-9978-4F9F-A0AB-4BF429550D4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8030ECD-7AC4-420C-8233-5C70F65581D9}" type="datetimeFigureOut">
              <a:rPr lang="en-CA" smtClean="0"/>
              <a:t>16/04/2012</a:t>
            </a:fld>
            <a:endParaRPr lang="en-CA"/>
          </a:p>
        </p:txBody>
      </p:sp>
      <p:sp>
        <p:nvSpPr>
          <p:cNvPr id="22" name="Slide Number Placeholder 21"/>
          <p:cNvSpPr>
            <a:spLocks noGrp="1"/>
          </p:cNvSpPr>
          <p:nvPr>
            <p:ph type="sldNum" sz="quarter" idx="15"/>
          </p:nvPr>
        </p:nvSpPr>
        <p:spPr/>
        <p:txBody>
          <a:bodyPr rtlCol="0"/>
          <a:lstStyle/>
          <a:p>
            <a:fld id="{A41ECA59-9978-4F9F-A0AB-4BF429550D48}"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8030ECD-7AC4-420C-8233-5C70F65581D9}" type="datetimeFigureOut">
              <a:rPr lang="en-CA" smtClean="0"/>
              <a:t>16/04/2012</a:t>
            </a:fld>
            <a:endParaRPr lang="en-CA"/>
          </a:p>
        </p:txBody>
      </p:sp>
      <p:sp>
        <p:nvSpPr>
          <p:cNvPr id="18" name="Slide Number Placeholder 17"/>
          <p:cNvSpPr>
            <a:spLocks noGrp="1"/>
          </p:cNvSpPr>
          <p:nvPr>
            <p:ph type="sldNum" sz="quarter" idx="11"/>
          </p:nvPr>
        </p:nvSpPr>
        <p:spPr/>
        <p:txBody>
          <a:bodyPr rtlCol="0"/>
          <a:lstStyle/>
          <a:p>
            <a:fld id="{A41ECA59-9978-4F9F-A0AB-4BF429550D48}"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030ECD-7AC4-420C-8233-5C70F65581D9}" type="datetimeFigureOut">
              <a:rPr lang="en-CA" smtClean="0"/>
              <a:t>16/04/2012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1ECA59-9978-4F9F-A0AB-4BF429550D48}"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What is Beauty? </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smtClean="0"/>
          </a:p>
          <a:p>
            <a:pPr>
              <a:buNone/>
            </a:pPr>
            <a:endParaRPr lang="en-CA" sz="2800" dirty="0" smtClean="0"/>
          </a:p>
          <a:p>
            <a:r>
              <a:rPr lang="en-CA" sz="2800" dirty="0" smtClean="0"/>
              <a:t>Can beauty tell us anything? Is Keats right, that there is some truth in beauty? Can we learn from beauty?</a:t>
            </a:r>
          </a:p>
          <a:p>
            <a:pPr lvl="1"/>
            <a:r>
              <a:rPr lang="en-CA" sz="2800" dirty="0" smtClean="0"/>
              <a:t>These are all questions to further explore</a:t>
            </a:r>
            <a:endParaRPr lang="en-CA"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Some Perspectives on Beauty</a:t>
            </a:r>
            <a:endParaRPr lang="en-CA" dirty="0"/>
          </a:p>
        </p:txBody>
      </p:sp>
      <p:sp>
        <p:nvSpPr>
          <p:cNvPr id="3" name="Content Placeholder 2"/>
          <p:cNvSpPr>
            <a:spLocks noGrp="1"/>
          </p:cNvSpPr>
          <p:nvPr>
            <p:ph sz="quarter" idx="1"/>
          </p:nvPr>
        </p:nvSpPr>
        <p:spPr>
          <a:xfrm>
            <a:off x="539552" y="1628800"/>
            <a:ext cx="8064896" cy="4873752"/>
          </a:xfrm>
        </p:spPr>
        <p:txBody>
          <a:bodyPr>
            <a:normAutofit/>
          </a:bodyPr>
          <a:lstStyle/>
          <a:p>
            <a:r>
              <a:rPr lang="en-CA" b="1" dirty="0" smtClean="0"/>
              <a:t>The Ancient Greeks</a:t>
            </a:r>
          </a:p>
          <a:p>
            <a:pPr lvl="1"/>
            <a:r>
              <a:rPr lang="en-CA" sz="2400" dirty="0" smtClean="0"/>
              <a:t>the debate about the nature of beauty can be traced back to Plato</a:t>
            </a:r>
          </a:p>
          <a:p>
            <a:pPr lvl="1">
              <a:buNone/>
            </a:pPr>
            <a:endParaRPr lang="en-CA" sz="2400" dirty="0" smtClean="0"/>
          </a:p>
          <a:p>
            <a:pPr lvl="1"/>
            <a:r>
              <a:rPr lang="en-CA" sz="2400" dirty="0" smtClean="0"/>
              <a:t>His theory of beauty was closely tied to his </a:t>
            </a:r>
            <a:r>
              <a:rPr lang="en-CA" sz="2400" b="1" dirty="0" smtClean="0"/>
              <a:t>Theory of the Forms</a:t>
            </a:r>
          </a:p>
          <a:p>
            <a:pPr lvl="1">
              <a:buNone/>
            </a:pPr>
            <a:endParaRPr lang="en-CA" sz="2400" b="1" dirty="0" smtClean="0"/>
          </a:p>
          <a:p>
            <a:pPr lvl="1"/>
            <a:r>
              <a:rPr lang="en-CA" sz="2400" dirty="0" smtClean="0"/>
              <a:t>ultimate form is that of the good, of perfection</a:t>
            </a:r>
          </a:p>
          <a:p>
            <a:pPr lvl="2"/>
            <a:r>
              <a:rPr lang="en-CA" sz="2400" i="1" dirty="0" smtClean="0"/>
              <a:t>Thus, we all have the innate ability to recognize the good reflected in things; when we do, we call this quality of ultimate moral goodness beauty</a:t>
            </a:r>
            <a:endParaRPr lang="en-CA" sz="2400" i="1" dirty="0"/>
          </a:p>
          <a:p>
            <a:pPr lvl="2"/>
            <a:endParaRPr lang="en-CA"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endParaRPr lang="en-CA" dirty="0" smtClean="0"/>
          </a:p>
          <a:p>
            <a:endParaRPr lang="en-CA" dirty="0" smtClean="0"/>
          </a:p>
          <a:p>
            <a:r>
              <a:rPr lang="en-CA" sz="2800" dirty="0" smtClean="0"/>
              <a:t>To Plato, then, recognition of beauty is recognition of moral goodness and it lies within the thing called beautiful, reflected from the ultimate good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19256" cy="5544616"/>
          </a:xfrm>
        </p:spPr>
        <p:txBody>
          <a:bodyPr>
            <a:noAutofit/>
          </a:bodyPr>
          <a:lstStyle/>
          <a:p>
            <a:r>
              <a:rPr lang="en-CA" sz="2800" dirty="0" smtClean="0"/>
              <a:t>idealized beauty (forms) were of particular interest to many Greek philosophers</a:t>
            </a:r>
          </a:p>
          <a:p>
            <a:pPr>
              <a:buNone/>
            </a:pPr>
            <a:endParaRPr lang="en-CA" sz="2800" dirty="0" smtClean="0"/>
          </a:p>
          <a:p>
            <a:r>
              <a:rPr lang="en-CA" sz="2800" dirty="0" smtClean="0"/>
              <a:t>spent considerable effort in trying to develop mathematical formulae to describe what beauty was</a:t>
            </a:r>
          </a:p>
          <a:p>
            <a:pPr>
              <a:buNone/>
            </a:pPr>
            <a:endParaRPr lang="en-CA" sz="2800" dirty="0" smtClean="0"/>
          </a:p>
          <a:p>
            <a:r>
              <a:rPr lang="en-CA" sz="2800" dirty="0" smtClean="0"/>
              <a:t>In architecture, they employed what is now called the Golden Ratio, a mathematical formula attributed to Pythagoras, which described the relationship between the lengths of the sides of rectangles or triangles</a:t>
            </a:r>
            <a:endParaRPr lang="en-CA"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1600200"/>
            <a:ext cx="8219256" cy="4873752"/>
          </a:xfrm>
        </p:spPr>
        <p:txBody>
          <a:bodyPr>
            <a:normAutofit/>
          </a:bodyPr>
          <a:lstStyle/>
          <a:p>
            <a:r>
              <a:rPr lang="en-CA" sz="2800" dirty="0" smtClean="0"/>
              <a:t>used similar mathematical formulae to describe the relationship between parts of the human body in order to create beautiful, pleasing sculptures </a:t>
            </a:r>
          </a:p>
          <a:p>
            <a:pPr>
              <a:buNone/>
            </a:pPr>
            <a:endParaRPr lang="en-CA" sz="2800" dirty="0" smtClean="0"/>
          </a:p>
          <a:p>
            <a:r>
              <a:rPr lang="en-CA" sz="2800" dirty="0" smtClean="0"/>
              <a:t>today, many of these figures are still considered ideals of human beauty, despite being grossly out of realistic proportion and posed in anatomically impossible positions, they still strike us as beautiful. </a:t>
            </a:r>
            <a:endParaRPr lang="en-CA"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229600" cy="5976664"/>
          </a:xfrm>
        </p:spPr>
        <p:txBody>
          <a:bodyPr>
            <a:normAutofit/>
          </a:bodyPr>
          <a:lstStyle/>
          <a:p>
            <a:pPr>
              <a:buNone/>
            </a:pPr>
            <a:r>
              <a:rPr lang="en-CA" dirty="0" smtClean="0"/>
              <a:t>Side Note:</a:t>
            </a:r>
          </a:p>
          <a:p>
            <a:r>
              <a:rPr lang="en-CA" dirty="0" smtClean="0"/>
              <a:t>Greek sculptures often used many models in composing a work, for instance, combining the nose of one with the forearm or another to achieve a form closer to their ideal of beauty. This blending of models was considered superior to any one model</a:t>
            </a:r>
          </a:p>
          <a:p>
            <a:pPr>
              <a:buNone/>
            </a:pPr>
            <a:endParaRPr lang="en-CA" dirty="0" smtClean="0"/>
          </a:p>
          <a:p>
            <a:r>
              <a:rPr lang="en-CA" dirty="0" smtClean="0"/>
              <a:t>Interestingly, recent studies have shown that when facial features of many people are blended together photographically to create an averaged face, most people agree that this averaged face is more beautiful than any individual face of the models. People will also pick a computer-created averaged face as being more attractive than real faces.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David Hume: A Question of Taste </a:t>
            </a:r>
            <a:endParaRPr lang="en-CA" dirty="0"/>
          </a:p>
        </p:txBody>
      </p:sp>
      <p:sp>
        <p:nvSpPr>
          <p:cNvPr id="3" name="Content Placeholder 2"/>
          <p:cNvSpPr>
            <a:spLocks noGrp="1"/>
          </p:cNvSpPr>
          <p:nvPr>
            <p:ph sz="quarter" idx="1"/>
          </p:nvPr>
        </p:nvSpPr>
        <p:spPr/>
        <p:txBody>
          <a:bodyPr/>
          <a:lstStyle/>
          <a:p>
            <a:r>
              <a:rPr lang="en-CA" sz="2800" b="1" dirty="0" smtClean="0"/>
              <a:t>Middle Ages</a:t>
            </a:r>
            <a:r>
              <a:rPr lang="en-CA" sz="2800" dirty="0" smtClean="0"/>
              <a:t>, the focus on the nature of beauty was religious and moralistic: beauty was equated with closeness to God and heaven was the ultimate beauty spot</a:t>
            </a:r>
          </a:p>
          <a:p>
            <a:pPr>
              <a:buNone/>
            </a:pPr>
            <a:endParaRPr lang="en-CA" sz="2800" dirty="0" smtClean="0"/>
          </a:p>
          <a:p>
            <a:r>
              <a:rPr lang="en-CA" sz="2800" b="1" dirty="0" smtClean="0"/>
              <a:t>Renaissance</a:t>
            </a:r>
            <a:r>
              <a:rPr lang="en-CA" sz="2800" dirty="0" smtClean="0"/>
              <a:t>, there was a shift back to the ideals of the ancients and a focus on the beauty of the human form and on human ideas: beauty was about humans. </a:t>
            </a:r>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r>
              <a:rPr lang="en-CA" sz="2800" dirty="0" smtClean="0"/>
              <a:t>By the </a:t>
            </a:r>
            <a:r>
              <a:rPr lang="en-CA" sz="2800" b="1" dirty="0" smtClean="0"/>
              <a:t>18th century</a:t>
            </a:r>
            <a:r>
              <a:rPr lang="en-CA" sz="2800" dirty="0" smtClean="0"/>
              <a:t>, the scepticism of Rene Descartes had led many to question where the beauty in things lay and how it should be described.</a:t>
            </a:r>
          </a:p>
          <a:p>
            <a:pPr lvl="1"/>
            <a:r>
              <a:rPr lang="en-CA" sz="2800" dirty="0" smtClean="0"/>
              <a:t>A focus on the concept of inner sense of beauty developed </a:t>
            </a:r>
            <a:endParaRPr lang="en-CA"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r>
              <a:rPr lang="en-CA" sz="2800" dirty="0" smtClean="0"/>
              <a:t>David Hume argued that beauty was a matter of subjective taste, that is, a thing of beauty is something which an individual finds pleasing.</a:t>
            </a:r>
          </a:p>
          <a:p>
            <a:pPr>
              <a:buNone/>
            </a:pPr>
            <a:endParaRPr lang="en-CA" sz="2800" dirty="0" smtClean="0"/>
          </a:p>
          <a:p>
            <a:r>
              <a:rPr lang="en-CA" sz="2800" dirty="0" smtClean="0"/>
              <a:t>A strict Empiricist, Hume believe that pleasure, based on the sensations created by something, is what we refer to when we call something beautiful.</a:t>
            </a:r>
            <a:endParaRPr lang="en-CA"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8229600" cy="5289451"/>
          </a:xfrm>
        </p:spPr>
        <p:txBody>
          <a:bodyPr>
            <a:normAutofit/>
          </a:bodyPr>
          <a:lstStyle/>
          <a:p>
            <a:r>
              <a:rPr lang="en-CA" sz="2800" dirty="0" smtClean="0"/>
              <a:t>So, for example, when I find a sunset beautiful, I am merely finding it pleasing and you may not find it so. </a:t>
            </a:r>
          </a:p>
          <a:p>
            <a:pPr>
              <a:buNone/>
            </a:pPr>
            <a:endParaRPr lang="en-CA" sz="2800" dirty="0" smtClean="0"/>
          </a:p>
          <a:p>
            <a:r>
              <a:rPr lang="en-CA" sz="2800" dirty="0" smtClean="0"/>
              <a:t>To Hume, the pleasing aspect of the object creates a sensation we refer to as its beauty, much like the flame of a candle against your hand creates a sensation you call pain. </a:t>
            </a:r>
          </a:p>
          <a:p>
            <a:pPr lvl="1"/>
            <a:r>
              <a:rPr lang="en-CA" sz="2500" dirty="0" smtClean="0"/>
              <a:t>The beauty (and the pain) is in your perception, not in the sunset or the candle.</a:t>
            </a:r>
            <a:endParaRPr lang="en-CA"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algn="ctr"/>
            <a:r>
              <a:rPr lang="en-CA" b="1" dirty="0" smtClean="0"/>
              <a:t>The Trouble with Beauty </a:t>
            </a:r>
            <a:endParaRPr lang="en-CA" dirty="0"/>
          </a:p>
        </p:txBody>
      </p:sp>
      <p:sp>
        <p:nvSpPr>
          <p:cNvPr id="3" name="Content Placeholder 2"/>
          <p:cNvSpPr>
            <a:spLocks noGrp="1"/>
          </p:cNvSpPr>
          <p:nvPr>
            <p:ph sz="quarter" idx="1"/>
          </p:nvPr>
        </p:nvSpPr>
        <p:spPr/>
        <p:txBody>
          <a:bodyPr>
            <a:normAutofit/>
          </a:bodyPr>
          <a:lstStyle/>
          <a:p>
            <a:r>
              <a:rPr lang="en-CA" i="1" dirty="0" smtClean="0"/>
              <a:t>Beauty is truth, truth beauty,-that is all</a:t>
            </a:r>
            <a:br>
              <a:rPr lang="en-CA" i="1" dirty="0" smtClean="0"/>
            </a:br>
            <a:r>
              <a:rPr lang="en-CA" i="1" dirty="0" smtClean="0"/>
              <a:t>Ye know on earth, and all ye need to know. </a:t>
            </a:r>
            <a:r>
              <a:rPr lang="en-CA" dirty="0" smtClean="0"/>
              <a:t>					John Keats (1795-1821)</a:t>
            </a:r>
            <a:br>
              <a:rPr lang="en-CA" dirty="0" smtClean="0"/>
            </a:br>
            <a:r>
              <a:rPr lang="en-CA" dirty="0" smtClean="0"/>
              <a:t>	</a:t>
            </a:r>
          </a:p>
          <a:p>
            <a:r>
              <a:rPr lang="en-CA" i="1" dirty="0" smtClean="0"/>
              <a:t>Beauty in art is often nothing but ugliness subdued. </a:t>
            </a:r>
          </a:p>
          <a:p>
            <a:pPr lvl="1">
              <a:buNone/>
            </a:pPr>
            <a:r>
              <a:rPr lang="en-CA" dirty="0"/>
              <a:t>	</a:t>
            </a:r>
            <a:r>
              <a:rPr lang="en-CA" dirty="0" smtClean="0"/>
              <a:t>			</a:t>
            </a:r>
            <a:r>
              <a:rPr lang="en-CA" sz="2400" dirty="0" smtClean="0"/>
              <a:t>Jean Rostand, (1894-1977)</a:t>
            </a:r>
          </a:p>
          <a:p>
            <a:pPr>
              <a:buNone/>
            </a:pPr>
            <a:endParaRPr lang="en-CA" i="1" dirty="0" smtClean="0"/>
          </a:p>
          <a:p>
            <a:r>
              <a:rPr lang="en-CA" i="1" dirty="0" smtClean="0"/>
              <a:t>Everything has its beauty, but not everyone sees it. </a:t>
            </a:r>
          </a:p>
          <a:p>
            <a:pPr>
              <a:buNone/>
            </a:pPr>
            <a:r>
              <a:rPr lang="en-CA" dirty="0" smtClean="0"/>
              <a:t>							</a:t>
            </a:r>
            <a:r>
              <a:rPr lang="en-CA" dirty="0" err="1" smtClean="0"/>
              <a:t>Kongfuzi</a:t>
            </a:r>
            <a:r>
              <a:rPr lang="en-CA" dirty="0" smtClean="0"/>
              <a:t> </a:t>
            </a:r>
            <a:endParaRPr lang="en-CA" dirty="0" smtClean="0"/>
          </a:p>
          <a:p>
            <a:pPr lvl="1">
              <a:buNone/>
            </a:pPr>
            <a:r>
              <a:rPr lang="en-CA" dirty="0" smtClean="0"/>
              <a:t/>
            </a:r>
            <a:br>
              <a:rPr lang="en-CA" dirty="0" smtClean="0"/>
            </a:b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29600" cy="5616624"/>
          </a:xfrm>
        </p:spPr>
        <p:txBody>
          <a:bodyPr>
            <a:normAutofit/>
          </a:bodyPr>
          <a:lstStyle/>
          <a:p>
            <a:r>
              <a:rPr lang="en-CA" sz="2800" dirty="0" smtClean="0"/>
              <a:t>There is no objective beauty in things, beauty is all "in the eye of the beholder", as the quote from Hume </a:t>
            </a:r>
          </a:p>
          <a:p>
            <a:r>
              <a:rPr lang="en-CA" sz="2800" dirty="0" smtClean="0"/>
              <a:t>Similarly to his view of Ethics, Hume argued that all moral standards are relative and subjective. </a:t>
            </a:r>
          </a:p>
          <a:p>
            <a:pPr lvl="1"/>
            <a:r>
              <a:rPr lang="en-CA" sz="2800" dirty="0" smtClean="0"/>
              <a:t>However, we all share similar sensory perceptions, and Hume argued that through education many people might learn to understand these sensations and come to agreement on the beauty of particular things</a:t>
            </a:r>
            <a:endParaRPr lang="en-CA"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Autofit/>
          </a:bodyPr>
          <a:lstStyle/>
          <a:p>
            <a:r>
              <a:rPr lang="en-CA" sz="2800" dirty="0"/>
              <a:t>I</a:t>
            </a:r>
            <a:r>
              <a:rPr lang="en-CA" sz="2800" dirty="0" smtClean="0"/>
              <a:t>n the end, these decisions about what is beautiful are subjective. Each person will find that different things will create this sensation. </a:t>
            </a:r>
          </a:p>
          <a:p>
            <a:pPr>
              <a:buNone/>
            </a:pPr>
            <a:endParaRPr lang="en-CA" sz="2800" dirty="0" smtClean="0"/>
          </a:p>
          <a:p>
            <a:r>
              <a:rPr lang="en-CA" sz="2800" dirty="0" smtClean="0"/>
              <a:t>This accounts for differing tastes, and you may not share my pleasure at watching </a:t>
            </a:r>
            <a:r>
              <a:rPr lang="en-CA" sz="2800" i="1" dirty="0" err="1" smtClean="0"/>
              <a:t>Spongebob</a:t>
            </a:r>
            <a:r>
              <a:rPr lang="en-CA" sz="2800" i="1" dirty="0" smtClean="0"/>
              <a:t> </a:t>
            </a:r>
            <a:r>
              <a:rPr lang="en-CA" sz="2800" i="1" dirty="0" err="1" smtClean="0"/>
              <a:t>Squarepants</a:t>
            </a:r>
            <a:r>
              <a:rPr lang="en-CA" sz="2800" dirty="0" smtClean="0"/>
              <a:t>. This doesn't mean that I am wrong to consider </a:t>
            </a:r>
            <a:r>
              <a:rPr lang="en-CA" sz="2800" dirty="0" err="1" smtClean="0"/>
              <a:t>Spongebob</a:t>
            </a:r>
            <a:r>
              <a:rPr lang="en-CA" sz="2800" dirty="0" smtClean="0"/>
              <a:t> beautiful, nor does it mean that you are right in not finding it so: we can both be right (or neither of us may be right). </a:t>
            </a:r>
            <a:endParaRPr lang="en-CA"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7092280" cy="1052736"/>
          </a:xfrm>
        </p:spPr>
        <p:txBody>
          <a:bodyPr>
            <a:noAutofit/>
          </a:bodyPr>
          <a:lstStyle/>
          <a:p>
            <a:r>
              <a:rPr lang="en-CA" sz="3600" b="1" dirty="0" smtClean="0"/>
              <a:t>Immanuel Kant: The 'Aesthetic Judgement' </a:t>
            </a:r>
            <a:endParaRPr lang="en-CA" sz="3600" dirty="0"/>
          </a:p>
        </p:txBody>
      </p:sp>
      <p:sp>
        <p:nvSpPr>
          <p:cNvPr id="3" name="Content Placeholder 2"/>
          <p:cNvSpPr>
            <a:spLocks noGrp="1"/>
          </p:cNvSpPr>
          <p:nvPr>
            <p:ph sz="quarter" idx="1"/>
          </p:nvPr>
        </p:nvSpPr>
        <p:spPr>
          <a:xfrm>
            <a:off x="457200" y="1484784"/>
            <a:ext cx="8229600" cy="4968552"/>
          </a:xfrm>
        </p:spPr>
        <p:txBody>
          <a:bodyPr>
            <a:noAutofit/>
          </a:bodyPr>
          <a:lstStyle/>
          <a:p>
            <a:r>
              <a:rPr lang="en-CA" sz="2800" dirty="0" smtClean="0"/>
              <a:t>Kant's theory, rested on his notion of the rational; that humans make reasoned judgements based on the way our minds are structured</a:t>
            </a:r>
          </a:p>
          <a:p>
            <a:pPr lvl="1"/>
            <a:r>
              <a:rPr lang="en-CA" sz="2800" dirty="0" smtClean="0"/>
              <a:t>argues that we can only perceive things in the ways that we do because our minds work in certain ways</a:t>
            </a:r>
          </a:p>
          <a:p>
            <a:pPr lvl="1"/>
            <a:r>
              <a:rPr lang="en-CA" sz="2800" dirty="0"/>
              <a:t>w</a:t>
            </a:r>
            <a:r>
              <a:rPr lang="en-CA" sz="2800" dirty="0" smtClean="0"/>
              <a:t>e all share this same structure of mind, though how we use the structure may differ</a:t>
            </a:r>
          </a:p>
          <a:p>
            <a:pPr lvl="1"/>
            <a:r>
              <a:rPr lang="en-CA" sz="2800" dirty="0" smtClean="0"/>
              <a:t>human ability to reason allowed us to make sense of what we perceived</a:t>
            </a:r>
            <a:endParaRPr lang="en-CA"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Kant: </a:t>
            </a:r>
            <a:r>
              <a:rPr lang="en-CA" dirty="0" smtClean="0"/>
              <a:t>handout</a:t>
            </a:r>
            <a:endParaRPr lang="en-CA" dirty="0"/>
          </a:p>
        </p:txBody>
      </p:sp>
      <p:sp>
        <p:nvSpPr>
          <p:cNvPr id="3" name="Content Placeholder 2"/>
          <p:cNvSpPr>
            <a:spLocks noGrp="1"/>
          </p:cNvSpPr>
          <p:nvPr>
            <p:ph sz="quarter" idx="1"/>
          </p:nvPr>
        </p:nvSpPr>
        <p:spPr>
          <a:xfrm>
            <a:off x="457200" y="1600200"/>
            <a:ext cx="8229600" cy="5257800"/>
          </a:xfrm>
        </p:spPr>
        <p:txBody>
          <a:bodyPr>
            <a:normAutofit/>
          </a:bodyPr>
          <a:lstStyle/>
          <a:p>
            <a:r>
              <a:rPr lang="en-CA" sz="2800" dirty="0" smtClean="0"/>
              <a:t>When we come to a decision that something is beautiful, Kant identified four moments in the process by which we come to this aesthetic judgement: </a:t>
            </a:r>
          </a:p>
          <a:p>
            <a:pPr>
              <a:buNone/>
            </a:pPr>
            <a:endParaRPr lang="en-CA" sz="2800" dirty="0" smtClean="0"/>
          </a:p>
          <a:p>
            <a:pPr lvl="1"/>
            <a:r>
              <a:rPr lang="en-CA" sz="2800" b="1" dirty="0" smtClean="0"/>
              <a:t>Disinterestedness</a:t>
            </a:r>
          </a:p>
          <a:p>
            <a:pPr lvl="1"/>
            <a:r>
              <a:rPr lang="en-CA" sz="2800" b="1" dirty="0" smtClean="0"/>
              <a:t>Universality</a:t>
            </a:r>
          </a:p>
          <a:p>
            <a:pPr lvl="1"/>
            <a:r>
              <a:rPr lang="en-CA" sz="2800" b="1" dirty="0" smtClean="0"/>
              <a:t>Necessity</a:t>
            </a:r>
          </a:p>
          <a:p>
            <a:pPr lvl="1"/>
            <a:r>
              <a:rPr lang="en-CA" sz="2800" b="1" dirty="0" smtClean="0"/>
              <a:t>Purpose</a:t>
            </a:r>
            <a:endParaRPr lang="en-CA"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Human Beauty</a:t>
            </a:r>
            <a:endParaRPr lang="en-CA" dirty="0"/>
          </a:p>
        </p:txBody>
      </p:sp>
      <p:sp>
        <p:nvSpPr>
          <p:cNvPr id="3" name="Content Placeholder 2"/>
          <p:cNvSpPr>
            <a:spLocks noGrp="1"/>
          </p:cNvSpPr>
          <p:nvPr>
            <p:ph sz="quarter" idx="1"/>
          </p:nvPr>
        </p:nvSpPr>
        <p:spPr/>
        <p:txBody>
          <a:bodyPr>
            <a:normAutofit/>
          </a:bodyPr>
          <a:lstStyle/>
          <a:p>
            <a:r>
              <a:rPr lang="en-CA" sz="2800" dirty="0" smtClean="0"/>
              <a:t>Beauty pageants are popular worldwide. They typically involve young women competing against each other to be crowned queen of the pageant. In the Miss Universe pageant, contestants are judged not just on how they look in a swimsuit, but they must also impress the panel of judges with their intelligence and education. </a:t>
            </a:r>
            <a:endParaRPr lang="en-CA"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1600200"/>
            <a:ext cx="7931224" cy="4873752"/>
          </a:xfrm>
        </p:spPr>
        <p:txBody>
          <a:bodyPr>
            <a:noAutofit/>
          </a:bodyPr>
          <a:lstStyle/>
          <a:p>
            <a:r>
              <a:rPr lang="en-CA" sz="2800" dirty="0" smtClean="0"/>
              <a:t>Beauty, in this setting, is thus judged on both </a:t>
            </a:r>
            <a:r>
              <a:rPr lang="en-CA" sz="2800" b="1" dirty="0" smtClean="0"/>
              <a:t>outer qualities</a:t>
            </a:r>
            <a:r>
              <a:rPr lang="en-CA" sz="2800" dirty="0" smtClean="0"/>
              <a:t>, the physical appearance of the contestants, and </a:t>
            </a:r>
            <a:r>
              <a:rPr lang="en-CA" sz="2800" b="1" dirty="0" smtClean="0"/>
              <a:t>inner qualities</a:t>
            </a:r>
            <a:r>
              <a:rPr lang="en-CA" sz="2800" dirty="0" smtClean="0"/>
              <a:t>, attributes of their minds. </a:t>
            </a:r>
          </a:p>
          <a:p>
            <a:pPr>
              <a:buNone/>
            </a:pPr>
            <a:endParaRPr lang="en-CA" sz="2800" dirty="0" smtClean="0"/>
          </a:p>
          <a:p>
            <a:r>
              <a:rPr lang="en-CA" sz="2800" dirty="0" smtClean="0"/>
              <a:t>While some may debate which plays a greater role in the final decision of the judges, the point is that the notion of </a:t>
            </a:r>
            <a:r>
              <a:rPr lang="en-CA" sz="2800" b="1" dirty="0" smtClean="0"/>
              <a:t>beauty in the contest is based on criteria which include both what can be seen and what can't</a:t>
            </a:r>
            <a:r>
              <a:rPr lang="en-CA" sz="2800" dirty="0" smtClean="0"/>
              <a:t>. </a:t>
            </a:r>
            <a:endParaRPr lang="en-CA"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8075240" cy="5637240"/>
          </a:xfrm>
        </p:spPr>
        <p:txBody>
          <a:bodyPr>
            <a:normAutofit/>
          </a:bodyPr>
          <a:lstStyle/>
          <a:p>
            <a:r>
              <a:rPr lang="en-CA" sz="2800" b="1" dirty="0" smtClean="0"/>
              <a:t>But what makes a person beautiful? </a:t>
            </a:r>
            <a:r>
              <a:rPr lang="en-CA" sz="2800" dirty="0" smtClean="0"/>
              <a:t>We tend to define human beauty in terms of traits that we find attractive. But is beauty "only skin deep"? Most would agree with the organizers of Miss Universe that it is a combination of inner and outer qualities that are considered attractive. Can a person who is physically attractive, yet morally or intellectually repugnant, be beautiful? </a:t>
            </a:r>
            <a:endParaRPr lang="en-CA"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229600" cy="6453336"/>
          </a:xfrm>
        </p:spPr>
        <p:txBody>
          <a:bodyPr>
            <a:noAutofit/>
          </a:bodyPr>
          <a:lstStyle/>
          <a:p>
            <a:r>
              <a:rPr lang="en-CA" sz="2800" b="1" dirty="0" smtClean="0"/>
              <a:t>Standards of outer beauty </a:t>
            </a:r>
            <a:r>
              <a:rPr lang="en-CA" sz="2800" dirty="0" smtClean="0"/>
              <a:t>change over time; one period may favour taller people over shorter, another more corpulent over thinner. Standards used to judge outer beauty vary </a:t>
            </a:r>
            <a:r>
              <a:rPr lang="en-CA" sz="2800" b="1" dirty="0" smtClean="0"/>
              <a:t>over time and by culture</a:t>
            </a:r>
            <a:r>
              <a:rPr lang="en-CA" sz="2800" dirty="0" smtClean="0"/>
              <a:t>. </a:t>
            </a:r>
          </a:p>
          <a:p>
            <a:pPr lvl="1"/>
            <a:r>
              <a:rPr lang="en-CA" sz="2400" b="1" dirty="0" smtClean="0"/>
              <a:t>Our culture </a:t>
            </a:r>
            <a:r>
              <a:rPr lang="en-CA" sz="2400" dirty="0" smtClean="0"/>
              <a:t>currently esteems the </a:t>
            </a:r>
            <a:r>
              <a:rPr lang="en-CA" sz="2400" b="1" dirty="0" smtClean="0"/>
              <a:t>beauty of youth over age</a:t>
            </a:r>
            <a:r>
              <a:rPr lang="en-CA" sz="2400" dirty="0" smtClean="0"/>
              <a:t>; women are considered more objects of beauty than men; thin is in. </a:t>
            </a:r>
          </a:p>
          <a:p>
            <a:pPr lvl="1">
              <a:buNone/>
            </a:pPr>
            <a:endParaRPr lang="en-CA" sz="2400" dirty="0" smtClean="0"/>
          </a:p>
          <a:p>
            <a:pPr lvl="1"/>
            <a:r>
              <a:rPr lang="en-CA" sz="2400" dirty="0" smtClean="0"/>
              <a:t>Ideals of physical beauty are notoriously fickle: outer beauty is another element of fashion, and this year's look will be replaced by a new one for next year. As well, the kind of person you find attractive now may not attract you in 20 years. </a:t>
            </a:r>
            <a:endParaRPr lang="en-CA"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29600" cy="6048672"/>
          </a:xfrm>
        </p:spPr>
        <p:txBody>
          <a:bodyPr>
            <a:noAutofit/>
          </a:bodyPr>
          <a:lstStyle/>
          <a:p>
            <a:endParaRPr lang="en-CA" dirty="0" smtClean="0"/>
          </a:p>
          <a:p>
            <a:endParaRPr lang="en-CA" dirty="0" smtClean="0"/>
          </a:p>
          <a:p>
            <a:endParaRPr lang="en-CA" dirty="0" smtClean="0"/>
          </a:p>
          <a:p>
            <a:r>
              <a:rPr lang="en-CA" sz="2800" dirty="0" smtClean="0"/>
              <a:t>The same holds true for </a:t>
            </a:r>
            <a:r>
              <a:rPr lang="en-CA" sz="2800" b="1" dirty="0" smtClean="0"/>
              <a:t>inner beauty</a:t>
            </a:r>
            <a:r>
              <a:rPr lang="en-CA" sz="2800" dirty="0" smtClean="0"/>
              <a:t>, although standards change more slowly. </a:t>
            </a:r>
          </a:p>
          <a:p>
            <a:endParaRPr lang="en-CA" sz="2800" dirty="0" smtClean="0"/>
          </a:p>
          <a:p>
            <a:pPr>
              <a:buNone/>
            </a:pPr>
            <a:endParaRPr lang="en-CA" sz="2800" dirty="0" smtClean="0"/>
          </a:p>
          <a:p>
            <a:r>
              <a:rPr lang="en-CA" sz="2800" dirty="0" smtClean="0"/>
              <a:t>The qualities of personality, of someone's mind, that we find attractive, will also change over time and across cultures.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8291264" cy="5421216"/>
          </a:xfrm>
        </p:spPr>
        <p:txBody>
          <a:bodyPr>
            <a:normAutofit lnSpcReduction="10000"/>
          </a:bodyPr>
          <a:lstStyle/>
          <a:p>
            <a:pPr lvl="1"/>
            <a:r>
              <a:rPr lang="en-CA" sz="2800" dirty="0" smtClean="0"/>
              <a:t>kindness and compassion may be considered attractive here; elsewhere, they may be seen as unattractive. </a:t>
            </a:r>
            <a:endParaRPr lang="en-CA" sz="2800" dirty="0" smtClean="0"/>
          </a:p>
          <a:p>
            <a:pPr lvl="1">
              <a:buNone/>
            </a:pPr>
            <a:endParaRPr lang="en-CA" sz="2800" dirty="0" smtClean="0"/>
          </a:p>
          <a:p>
            <a:pPr lvl="1"/>
            <a:r>
              <a:rPr lang="en-CA" sz="2800" dirty="0" smtClean="0"/>
              <a:t>Someone may find income earning potential attractive; others may see artistic ability as more beautiful. </a:t>
            </a:r>
            <a:endParaRPr lang="en-CA" sz="2800" dirty="0" smtClean="0"/>
          </a:p>
          <a:p>
            <a:pPr lvl="1">
              <a:buNone/>
            </a:pPr>
            <a:endParaRPr lang="en-CA" sz="2800" dirty="0" smtClean="0"/>
          </a:p>
          <a:p>
            <a:pPr lvl="1"/>
            <a:r>
              <a:rPr lang="en-CA" sz="2800" dirty="0" smtClean="0"/>
              <a:t>different standards for men and women: some cultures believe submissive women are more attractive, while others favour more independence of mind. </a:t>
            </a:r>
          </a:p>
          <a:p>
            <a:pPr>
              <a:buNone/>
            </a:pP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i="1" dirty="0" smtClean="0"/>
              <a:t>No object is so ugly that, under certain conditions of light and shade, or proximity to other things, it will not look beautiful; no object is so beautiful that, under certain conditions, it will not look ugly. I believe that in every twenty-four hours what is beautiful looks ugly, and what is ugly looks beautiful, once. </a:t>
            </a:r>
          </a:p>
          <a:p>
            <a:pPr algn="r">
              <a:buNone/>
            </a:pPr>
            <a:r>
              <a:rPr lang="en-CA" dirty="0" smtClean="0"/>
              <a:t>Oscar Wilde, (1854-1900</a:t>
            </a:r>
            <a:r>
              <a:rPr lang="en-CA" dirty="0" smtClean="0"/>
              <a:t>)</a:t>
            </a:r>
            <a:endParaRPr lang="en-CA"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CA" sz="3200" dirty="0" smtClean="0"/>
              <a:t>The Case of Cleopatra:</a:t>
            </a:r>
            <a:endParaRPr lang="en-CA" sz="3200" dirty="0"/>
          </a:p>
        </p:txBody>
      </p:sp>
      <p:sp>
        <p:nvSpPr>
          <p:cNvPr id="3" name="Content Placeholder 2"/>
          <p:cNvSpPr>
            <a:spLocks noGrp="1"/>
          </p:cNvSpPr>
          <p:nvPr>
            <p:ph sz="quarter" idx="1"/>
          </p:nvPr>
        </p:nvSpPr>
        <p:spPr>
          <a:xfrm>
            <a:off x="457200" y="1124744"/>
            <a:ext cx="8229600" cy="5001419"/>
          </a:xfrm>
        </p:spPr>
        <p:txBody>
          <a:bodyPr>
            <a:noAutofit/>
          </a:bodyPr>
          <a:lstStyle/>
          <a:p>
            <a:r>
              <a:rPr lang="en-CA" sz="2800" dirty="0" smtClean="0"/>
              <a:t>Egyptian Queen Cleopatra, who lived in the 1st century BCE and was linked to the two most powerful men in the world; Julius Caesar and Mark Antony.</a:t>
            </a:r>
          </a:p>
          <a:p>
            <a:pPr>
              <a:buNone/>
            </a:pPr>
            <a:endParaRPr lang="en-CA" sz="2800" dirty="0" smtClean="0"/>
          </a:p>
          <a:p>
            <a:r>
              <a:rPr lang="en-CA" sz="2800" dirty="0" smtClean="0"/>
              <a:t>Cleopatra is usually described as a seductress, who wielded her extensive beauty to control these great men. In art, she has typically been portrayed as an exotic, physically attractive woman. A steady subject in films and on television her qualities of physical attractiveness are usually emphasised. </a:t>
            </a:r>
            <a:endParaRPr lang="en-CA"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92696"/>
            <a:ext cx="8229600" cy="5688632"/>
          </a:xfrm>
        </p:spPr>
        <p:txBody>
          <a:bodyPr>
            <a:normAutofit/>
          </a:bodyPr>
          <a:lstStyle/>
          <a:p>
            <a:r>
              <a:rPr lang="en-CA" sz="2800" dirty="0" smtClean="0"/>
              <a:t>However, this Cleopatra is not what the ancient sources describe: </a:t>
            </a:r>
          </a:p>
          <a:p>
            <a:pPr lvl="1"/>
            <a:r>
              <a:rPr lang="en-CA" sz="2500" dirty="0" smtClean="0"/>
              <a:t>They describe a seductress, a great beauty, </a:t>
            </a:r>
            <a:r>
              <a:rPr lang="en-CA" sz="2500" b="1" dirty="0" smtClean="0"/>
              <a:t>but one based on her inner qualities</a:t>
            </a:r>
            <a:r>
              <a:rPr lang="en-CA" sz="2500" dirty="0" smtClean="0"/>
              <a:t>-her political savvy, her education, her ability to make things happen. </a:t>
            </a:r>
          </a:p>
          <a:p>
            <a:pPr lvl="1"/>
            <a:r>
              <a:rPr lang="en-CA" sz="2500" dirty="0" smtClean="0"/>
              <a:t>Her appearance, apparently, was quite ordinary and of little account to the ancients, but her mind, her intellect and personality were what distinguished her. </a:t>
            </a:r>
          </a:p>
          <a:p>
            <a:pPr lvl="1"/>
            <a:r>
              <a:rPr lang="en-CA" sz="2500" dirty="0" smtClean="0"/>
              <a:t>What made her beautiful was not how she looked, but </a:t>
            </a:r>
            <a:r>
              <a:rPr lang="en-CA" sz="2500" b="1" dirty="0" smtClean="0"/>
              <a:t>who she was</a:t>
            </a:r>
            <a:r>
              <a:rPr lang="en-CA" sz="2500" dirty="0" smtClean="0"/>
              <a:t>. </a:t>
            </a:r>
            <a:endParaRPr lang="en-CA" sz="25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476672"/>
            <a:ext cx="8352928" cy="6048672"/>
          </a:xfrm>
        </p:spPr>
        <p:txBody>
          <a:bodyPr>
            <a:normAutofit/>
          </a:bodyPr>
          <a:lstStyle/>
          <a:p>
            <a:r>
              <a:rPr lang="en-CA" dirty="0" smtClean="0"/>
              <a:t>Human beauty continues to be a focus of modern Canadian society. It is a multi-billion dollar industry, as people attempt to match their outer appearance to the current standards. Being beautiful has well-documented advantages: people who are more attractive tend to get higher grades and better jobs. We tend to associate qualities of inner beauty with those of outer beauty and expect that good-looking people are morally good as well. </a:t>
            </a:r>
          </a:p>
          <a:p>
            <a:pPr>
              <a:buNone/>
            </a:pPr>
            <a:endParaRPr lang="en-CA" dirty="0" smtClean="0"/>
          </a:p>
          <a:p>
            <a:r>
              <a:rPr lang="en-CA" b="1" dirty="0" smtClean="0"/>
              <a:t>But what makes someone beautiful? What combination of physical appearance and intellectual qualities is needed to classify someone as beautiful? </a:t>
            </a:r>
            <a:endParaRPr lang="en-CA"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1600200"/>
            <a:ext cx="8075240" cy="4873752"/>
          </a:xfrm>
        </p:spPr>
        <p:txBody>
          <a:bodyPr/>
          <a:lstStyle/>
          <a:p>
            <a:r>
              <a:rPr lang="en-CA" sz="3200" dirty="0" smtClean="0"/>
              <a:t>Article on beauty </a:t>
            </a:r>
          </a:p>
          <a:p>
            <a:pPr>
              <a:buNone/>
            </a:pPr>
            <a:endParaRPr lang="en-CA" sz="3200" dirty="0" smtClean="0"/>
          </a:p>
          <a:p>
            <a:r>
              <a:rPr lang="en-CA" sz="3200" dirty="0" smtClean="0"/>
              <a:t>Taboo Series: Identity </a:t>
            </a:r>
          </a:p>
          <a:p>
            <a:pPr lvl="1"/>
            <a:r>
              <a:rPr lang="en-CA" sz="3200" dirty="0" smtClean="0"/>
              <a:t>Culture and beauty</a:t>
            </a:r>
          </a:p>
          <a:p>
            <a:pPr lvl="1">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1600200"/>
            <a:ext cx="7931224" cy="4873752"/>
          </a:xfrm>
        </p:spPr>
        <p:txBody>
          <a:bodyPr/>
          <a:lstStyle/>
          <a:p>
            <a:r>
              <a:rPr lang="en-CA" i="1" dirty="0" smtClean="0"/>
              <a:t>Beauty is no quality in things themselves, it exists merely in the mind which contemplates them; and each mind perceives a different beauty. </a:t>
            </a:r>
          </a:p>
          <a:p>
            <a:pPr>
              <a:buNone/>
            </a:pPr>
            <a:endParaRPr lang="en-CA" dirty="0" smtClean="0"/>
          </a:p>
          <a:p>
            <a:pPr lvl="1">
              <a:buNone/>
            </a:pPr>
            <a:r>
              <a:rPr lang="en-CA" dirty="0"/>
              <a:t>	</a:t>
            </a:r>
            <a:r>
              <a:rPr lang="en-CA" dirty="0" smtClean="0"/>
              <a:t>				David Hume, (1711-1776)</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b="1" dirty="0" smtClean="0"/>
              <a:t>But what is beauty? What makes something beautiful? </a:t>
            </a:r>
          </a:p>
          <a:p>
            <a:endParaRPr lang="en-CA" b="1" dirty="0" smtClean="0"/>
          </a:p>
          <a:p>
            <a:r>
              <a:rPr lang="en-CA" b="1" dirty="0" smtClean="0"/>
              <a:t>What makes something the opposite of beautiful, ugly? What is the relationship between the two? Is Wilde right, that one thing can be both full of beauty and full of ugly? </a:t>
            </a:r>
            <a:endParaRPr lang="en-CA"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r>
              <a:rPr lang="en-CA" dirty="0" smtClean="0"/>
              <a:t>The quality of beauty is often defined as that which is pleasing, either to the senses or to the mind. </a:t>
            </a:r>
          </a:p>
          <a:p>
            <a:endParaRPr lang="en-CA" dirty="0" smtClean="0"/>
          </a:p>
          <a:p>
            <a:pPr>
              <a:buNone/>
            </a:pPr>
            <a:endParaRPr lang="en-CA" dirty="0" smtClean="0"/>
          </a:p>
          <a:p>
            <a:r>
              <a:rPr lang="en-CA" dirty="0" smtClean="0"/>
              <a:t>A painting can be beautiful, as can a sunset, a baby, a mathematical formula, or a hockey slap shot.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92696"/>
            <a:ext cx="8229600" cy="5433467"/>
          </a:xfrm>
        </p:spPr>
        <p:txBody>
          <a:bodyPr>
            <a:normAutofit lnSpcReduction="10000"/>
          </a:bodyPr>
          <a:lstStyle/>
          <a:p>
            <a:r>
              <a:rPr lang="en-CA" dirty="0" smtClean="0"/>
              <a:t>There is beauty in the things made by us, whether artwork, everyday objects (such as clothing or pencils), ideas, cities, or institutions.</a:t>
            </a:r>
          </a:p>
          <a:p>
            <a:pPr>
              <a:buNone/>
            </a:pPr>
            <a:r>
              <a:rPr lang="en-CA" dirty="0" smtClean="0"/>
              <a:t> </a:t>
            </a:r>
          </a:p>
          <a:p>
            <a:r>
              <a:rPr lang="en-CA" dirty="0" smtClean="0"/>
              <a:t>There is beauty in nature, from the macrocosmic to the microcosmic. </a:t>
            </a:r>
          </a:p>
          <a:p>
            <a:pPr>
              <a:buNone/>
            </a:pPr>
            <a:endParaRPr lang="en-CA" dirty="0" smtClean="0"/>
          </a:p>
          <a:p>
            <a:r>
              <a:rPr lang="en-CA" dirty="0" smtClean="0"/>
              <a:t>And there is the beauty we find in ourselves and in each other. </a:t>
            </a:r>
          </a:p>
          <a:p>
            <a:pPr>
              <a:buNone/>
            </a:pPr>
            <a:endParaRPr lang="en-CA" dirty="0" smtClean="0"/>
          </a:p>
          <a:p>
            <a:pPr lvl="1"/>
            <a:r>
              <a:rPr lang="en-CA" sz="2800" b="1" dirty="0" smtClean="0"/>
              <a:t>But what is it that joins each of these very different things in the category of being beautiful? </a:t>
            </a:r>
          </a:p>
          <a:p>
            <a:endParaRPr lang="en-CA"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229600" cy="5577483"/>
          </a:xfrm>
        </p:spPr>
        <p:txBody>
          <a:bodyPr>
            <a:normAutofit/>
          </a:bodyPr>
          <a:lstStyle/>
          <a:p>
            <a:r>
              <a:rPr lang="en-CA" dirty="0"/>
              <a:t>T</a:t>
            </a:r>
            <a:r>
              <a:rPr lang="en-CA" dirty="0" smtClean="0"/>
              <a:t>here is debate over where the beauty of something lies. </a:t>
            </a:r>
          </a:p>
          <a:p>
            <a:pPr>
              <a:buNone/>
            </a:pPr>
            <a:endParaRPr lang="en-CA" dirty="0" smtClean="0"/>
          </a:p>
          <a:p>
            <a:r>
              <a:rPr lang="en-CA" dirty="0" smtClean="0"/>
              <a:t>Hume argues that beauty is "in the eye of the beholder", as the old cliché says. </a:t>
            </a:r>
          </a:p>
          <a:p>
            <a:endParaRPr lang="en-CA" dirty="0" smtClean="0"/>
          </a:p>
          <a:p>
            <a:r>
              <a:rPr lang="en-CA" dirty="0" smtClean="0"/>
              <a:t>This would mean that beauty is a </a:t>
            </a:r>
            <a:r>
              <a:rPr lang="en-CA" b="1" dirty="0" smtClean="0"/>
              <a:t>subjective</a:t>
            </a:r>
            <a:r>
              <a:rPr lang="en-CA" dirty="0" smtClean="0"/>
              <a:t> quality and is in the perceiver, </a:t>
            </a:r>
            <a:r>
              <a:rPr lang="en-CA" b="1" dirty="0" smtClean="0"/>
              <a:t>rather than in the beautiful object itself</a:t>
            </a:r>
            <a:r>
              <a:rPr lang="en-CA" dirty="0" smtClean="0"/>
              <a:t>. </a:t>
            </a:r>
          </a:p>
          <a:p>
            <a:pPr>
              <a:buNone/>
            </a:pPr>
            <a:endParaRPr lang="en-CA" dirty="0" smtClean="0"/>
          </a:p>
          <a:p>
            <a:pPr lvl="1"/>
            <a:r>
              <a:rPr lang="en-CA" sz="2800" b="1" dirty="0" smtClean="0"/>
              <a:t>This is why people disagree over something's beauty and why standards of beauty change over time. </a:t>
            </a:r>
            <a:endParaRPr lang="en-CA"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1600200"/>
            <a:ext cx="8229600" cy="4781128"/>
          </a:xfrm>
        </p:spPr>
        <p:txBody>
          <a:bodyPr/>
          <a:lstStyle/>
          <a:p>
            <a:r>
              <a:rPr lang="en-CA" dirty="0" smtClean="0"/>
              <a:t>But many, including </a:t>
            </a:r>
            <a:r>
              <a:rPr lang="en-CA" dirty="0" err="1" smtClean="0"/>
              <a:t>Kongfuzi</a:t>
            </a:r>
            <a:r>
              <a:rPr lang="en-CA" dirty="0" smtClean="0"/>
              <a:t> would argue that beauty is </a:t>
            </a:r>
            <a:r>
              <a:rPr lang="en-CA" b="1" dirty="0" smtClean="0"/>
              <a:t>objective</a:t>
            </a:r>
            <a:r>
              <a:rPr lang="en-CA" dirty="0" smtClean="0"/>
              <a:t> that it lies in the things we describe as beautiful. It is some quality that they all share which we can recognize and appreciate. </a:t>
            </a:r>
          </a:p>
          <a:p>
            <a:pPr>
              <a:buNone/>
            </a:pPr>
            <a:endParaRPr lang="en-CA" dirty="0" smtClean="0"/>
          </a:p>
          <a:p>
            <a:pPr lvl="1"/>
            <a:r>
              <a:rPr lang="en-CA" sz="2800" b="1" dirty="0" smtClean="0"/>
              <a:t>This explains why many people can agree about the beauty of specific works of art, sunsets, or people. </a:t>
            </a:r>
            <a:endParaRPr lang="en-CA" sz="2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112</TotalTime>
  <Words>1974</Words>
  <Application>Microsoft Office PowerPoint</Application>
  <PresentationFormat>On-screen Show (4:3)</PresentationFormat>
  <Paragraphs>133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What is Beauty? </vt:lpstr>
      <vt:lpstr>The Trouble with Beauty </vt:lpstr>
      <vt:lpstr>Slide 3</vt:lpstr>
      <vt:lpstr>Slide 4</vt:lpstr>
      <vt:lpstr>Slide 5</vt:lpstr>
      <vt:lpstr>Slide 6</vt:lpstr>
      <vt:lpstr>Slide 7</vt:lpstr>
      <vt:lpstr>Slide 8</vt:lpstr>
      <vt:lpstr>Slide 9</vt:lpstr>
      <vt:lpstr>Slide 10</vt:lpstr>
      <vt:lpstr>Some Perspectives on Beauty</vt:lpstr>
      <vt:lpstr>Slide 12</vt:lpstr>
      <vt:lpstr>Slide 13</vt:lpstr>
      <vt:lpstr>Slide 14</vt:lpstr>
      <vt:lpstr>Slide 15</vt:lpstr>
      <vt:lpstr>David Hume: A Question of Taste </vt:lpstr>
      <vt:lpstr>Slide 17</vt:lpstr>
      <vt:lpstr>Slide 18</vt:lpstr>
      <vt:lpstr>Slide 19</vt:lpstr>
      <vt:lpstr>Slide 20</vt:lpstr>
      <vt:lpstr>Slide 21</vt:lpstr>
      <vt:lpstr>Immanuel Kant: The 'Aesthetic Judgement' </vt:lpstr>
      <vt:lpstr>Kant: handout</vt:lpstr>
      <vt:lpstr>Human Beauty</vt:lpstr>
      <vt:lpstr>Slide 25</vt:lpstr>
      <vt:lpstr>Slide 26</vt:lpstr>
      <vt:lpstr>Slide 27</vt:lpstr>
      <vt:lpstr>Slide 28</vt:lpstr>
      <vt:lpstr>Slide 29</vt:lpstr>
      <vt:lpstr>The Case of Cleopatra:</vt:lpstr>
      <vt:lpstr>Slide 31</vt:lpstr>
      <vt:lpstr>Slide 32</vt:lpstr>
      <vt:lpstr>Slide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Beauty?</dc:title>
  <dc:creator>Jilvan</dc:creator>
  <cp:lastModifiedBy>Jilvan</cp:lastModifiedBy>
  <cp:revision>11</cp:revision>
  <dcterms:created xsi:type="dcterms:W3CDTF">2012-04-16T23:06:56Z</dcterms:created>
  <dcterms:modified xsi:type="dcterms:W3CDTF">2012-04-17T00:59:17Z</dcterms:modified>
</cp:coreProperties>
</file>