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3" r:id="rId11"/>
    <p:sldId id="264" r:id="rId12"/>
    <p:sldId id="265" r:id="rId13"/>
  </p:sldIdLst>
  <p:sldSz cx="9144000" cy="6858000" type="screen4x3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FC3DC-0E2E-4950-8A36-55549A1C7D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D82427C-D125-447C-A940-ABA8C8BFEFAA}">
      <dgm:prSet phldrT="[Text]"/>
      <dgm:spPr/>
      <dgm:t>
        <a:bodyPr/>
        <a:lstStyle/>
        <a:p>
          <a:r>
            <a:rPr lang="en-CA" dirty="0" smtClean="0"/>
            <a:t>Child</a:t>
          </a:r>
          <a:endParaRPr lang="en-CA" dirty="0"/>
        </a:p>
      </dgm:t>
    </dgm:pt>
    <dgm:pt modelId="{818B4D53-701E-4FE5-81F2-41EBE2D17FE4}" type="parTrans" cxnId="{1A3BDC1F-A358-49B3-807B-A709452F7E50}">
      <dgm:prSet/>
      <dgm:spPr/>
      <dgm:t>
        <a:bodyPr/>
        <a:lstStyle/>
        <a:p>
          <a:endParaRPr lang="en-CA"/>
        </a:p>
      </dgm:t>
    </dgm:pt>
    <dgm:pt modelId="{6C181ED1-B947-46C8-A4E4-C95476DD077C}" type="sibTrans" cxnId="{1A3BDC1F-A358-49B3-807B-A709452F7E50}">
      <dgm:prSet/>
      <dgm:spPr/>
      <dgm:t>
        <a:bodyPr/>
        <a:lstStyle/>
        <a:p>
          <a:endParaRPr lang="en-CA"/>
        </a:p>
      </dgm:t>
    </dgm:pt>
    <dgm:pt modelId="{689C459F-B3B2-4472-B628-E747C8667436}">
      <dgm:prSet phldrT="[Text]"/>
      <dgm:spPr/>
      <dgm:t>
        <a:bodyPr/>
        <a:lstStyle/>
        <a:p>
          <a:r>
            <a:rPr lang="en-CA" dirty="0" smtClean="0"/>
            <a:t>Mom</a:t>
          </a:r>
          <a:endParaRPr lang="en-CA" dirty="0"/>
        </a:p>
      </dgm:t>
    </dgm:pt>
    <dgm:pt modelId="{ECCADBF4-C058-45D2-B7AB-03E6C15C6FD7}" type="parTrans" cxnId="{6AD242A6-2861-47E4-A385-FA0D5B94C1A3}">
      <dgm:prSet/>
      <dgm:spPr/>
      <dgm:t>
        <a:bodyPr/>
        <a:lstStyle/>
        <a:p>
          <a:endParaRPr lang="en-CA"/>
        </a:p>
      </dgm:t>
    </dgm:pt>
    <dgm:pt modelId="{7FD1ABED-E9FD-4946-8BA7-D1192EF3637E}" type="sibTrans" cxnId="{6AD242A6-2861-47E4-A385-FA0D5B94C1A3}">
      <dgm:prSet/>
      <dgm:spPr/>
      <dgm:t>
        <a:bodyPr/>
        <a:lstStyle/>
        <a:p>
          <a:endParaRPr lang="en-CA"/>
        </a:p>
      </dgm:t>
    </dgm:pt>
    <dgm:pt modelId="{BFCD9780-2F3C-4884-9E1C-33381F64C0FD}">
      <dgm:prSet phldrT="[Text]"/>
      <dgm:spPr/>
      <dgm:t>
        <a:bodyPr/>
        <a:lstStyle/>
        <a:p>
          <a:r>
            <a:rPr lang="en-CA" dirty="0" smtClean="0"/>
            <a:t>Dad</a:t>
          </a:r>
          <a:endParaRPr lang="en-CA" dirty="0"/>
        </a:p>
      </dgm:t>
    </dgm:pt>
    <dgm:pt modelId="{CB3F31B8-22F3-4802-B8DE-0D844487A09B}" type="parTrans" cxnId="{2B0B38AC-0FBA-4FA7-8CD5-3C02485421CB}">
      <dgm:prSet/>
      <dgm:spPr/>
      <dgm:t>
        <a:bodyPr/>
        <a:lstStyle/>
        <a:p>
          <a:endParaRPr lang="en-CA"/>
        </a:p>
      </dgm:t>
    </dgm:pt>
    <dgm:pt modelId="{CB95E32F-B421-4AF2-AAFC-48796D780445}" type="sibTrans" cxnId="{2B0B38AC-0FBA-4FA7-8CD5-3C02485421CB}">
      <dgm:prSet/>
      <dgm:spPr/>
      <dgm:t>
        <a:bodyPr/>
        <a:lstStyle/>
        <a:p>
          <a:endParaRPr lang="en-CA"/>
        </a:p>
      </dgm:t>
    </dgm:pt>
    <dgm:pt modelId="{F4FAE9D8-E26B-4BC5-94F7-C6BC4C0ED677}" type="pres">
      <dgm:prSet presAssocID="{480FC3DC-0E2E-4950-8A36-55549A1C7D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42AB88-8D7C-4978-A40D-29F0F184FA23}" type="pres">
      <dgm:prSet presAssocID="{FD82427C-D125-447C-A940-ABA8C8BFEFAA}" presName="centerShape" presStyleLbl="node0" presStyleIdx="0" presStyleCnt="1"/>
      <dgm:spPr/>
      <dgm:t>
        <a:bodyPr/>
        <a:lstStyle/>
        <a:p>
          <a:endParaRPr lang="en-US"/>
        </a:p>
      </dgm:t>
    </dgm:pt>
    <dgm:pt modelId="{6294F6E9-5D31-4A09-AA30-93760136312E}" type="pres">
      <dgm:prSet presAssocID="{ECCADBF4-C058-45D2-B7AB-03E6C15C6FD7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3452474E-CCDC-47D0-81B2-15CC363C6E64}" type="pres">
      <dgm:prSet presAssocID="{689C459F-B3B2-4472-B628-E747C866743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C47DB98-0A08-4124-8757-831E337E3CAB}" type="pres">
      <dgm:prSet presAssocID="{CB3F31B8-22F3-4802-B8DE-0D844487A09B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4DD97B54-EADC-4F67-A1B8-6FB56EE42C9C}" type="pres">
      <dgm:prSet presAssocID="{BFCD9780-2F3C-4884-9E1C-33381F64C0F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207F6-C878-4D55-897E-8403723B22DD}" type="presOf" srcId="{ECCADBF4-C058-45D2-B7AB-03E6C15C6FD7}" destId="{6294F6E9-5D31-4A09-AA30-93760136312E}" srcOrd="0" destOrd="0" presId="urn:microsoft.com/office/officeart/2005/8/layout/radial4"/>
    <dgm:cxn modelId="{6AD242A6-2861-47E4-A385-FA0D5B94C1A3}" srcId="{FD82427C-D125-447C-A940-ABA8C8BFEFAA}" destId="{689C459F-B3B2-4472-B628-E747C8667436}" srcOrd="0" destOrd="0" parTransId="{ECCADBF4-C058-45D2-B7AB-03E6C15C6FD7}" sibTransId="{7FD1ABED-E9FD-4946-8BA7-D1192EF3637E}"/>
    <dgm:cxn modelId="{28C709C4-5F18-4FE3-A606-810788F41830}" type="presOf" srcId="{FD82427C-D125-447C-A940-ABA8C8BFEFAA}" destId="{DB42AB88-8D7C-4978-A40D-29F0F184FA23}" srcOrd="0" destOrd="0" presId="urn:microsoft.com/office/officeart/2005/8/layout/radial4"/>
    <dgm:cxn modelId="{3D835553-D683-4C31-B183-3FA70E554C43}" type="presOf" srcId="{689C459F-B3B2-4472-B628-E747C8667436}" destId="{3452474E-CCDC-47D0-81B2-15CC363C6E64}" srcOrd="0" destOrd="0" presId="urn:microsoft.com/office/officeart/2005/8/layout/radial4"/>
    <dgm:cxn modelId="{2B0B38AC-0FBA-4FA7-8CD5-3C02485421CB}" srcId="{FD82427C-D125-447C-A940-ABA8C8BFEFAA}" destId="{BFCD9780-2F3C-4884-9E1C-33381F64C0FD}" srcOrd="1" destOrd="0" parTransId="{CB3F31B8-22F3-4802-B8DE-0D844487A09B}" sibTransId="{CB95E32F-B421-4AF2-AAFC-48796D780445}"/>
    <dgm:cxn modelId="{C5B10002-DFB7-44E1-836D-A2BA4EDC2613}" type="presOf" srcId="{CB3F31B8-22F3-4802-B8DE-0D844487A09B}" destId="{9C47DB98-0A08-4124-8757-831E337E3CAB}" srcOrd="0" destOrd="0" presId="urn:microsoft.com/office/officeart/2005/8/layout/radial4"/>
    <dgm:cxn modelId="{1A3BDC1F-A358-49B3-807B-A709452F7E50}" srcId="{480FC3DC-0E2E-4950-8A36-55549A1C7D04}" destId="{FD82427C-D125-447C-A940-ABA8C8BFEFAA}" srcOrd="0" destOrd="0" parTransId="{818B4D53-701E-4FE5-81F2-41EBE2D17FE4}" sibTransId="{6C181ED1-B947-46C8-A4E4-C95476DD077C}"/>
    <dgm:cxn modelId="{C62E1597-B01A-4467-AC90-B89C5B44DA97}" type="presOf" srcId="{BFCD9780-2F3C-4884-9E1C-33381F64C0FD}" destId="{4DD97B54-EADC-4F67-A1B8-6FB56EE42C9C}" srcOrd="0" destOrd="0" presId="urn:microsoft.com/office/officeart/2005/8/layout/radial4"/>
    <dgm:cxn modelId="{99B91BC0-F865-4B90-A9A0-B28D9D6EF281}" type="presOf" srcId="{480FC3DC-0E2E-4950-8A36-55549A1C7D04}" destId="{F4FAE9D8-E26B-4BC5-94F7-C6BC4C0ED677}" srcOrd="0" destOrd="0" presId="urn:microsoft.com/office/officeart/2005/8/layout/radial4"/>
    <dgm:cxn modelId="{D391E6E7-E1B6-49CD-BDFC-CECBDB54C3E3}" type="presParOf" srcId="{F4FAE9D8-E26B-4BC5-94F7-C6BC4C0ED677}" destId="{DB42AB88-8D7C-4978-A40D-29F0F184FA23}" srcOrd="0" destOrd="0" presId="urn:microsoft.com/office/officeart/2005/8/layout/radial4"/>
    <dgm:cxn modelId="{F4F2F895-8FA3-4513-98ED-84276B763A4B}" type="presParOf" srcId="{F4FAE9D8-E26B-4BC5-94F7-C6BC4C0ED677}" destId="{6294F6E9-5D31-4A09-AA30-93760136312E}" srcOrd="1" destOrd="0" presId="urn:microsoft.com/office/officeart/2005/8/layout/radial4"/>
    <dgm:cxn modelId="{3359FBFA-32F6-430D-A45A-51519C87A800}" type="presParOf" srcId="{F4FAE9D8-E26B-4BC5-94F7-C6BC4C0ED677}" destId="{3452474E-CCDC-47D0-81B2-15CC363C6E64}" srcOrd="2" destOrd="0" presId="urn:microsoft.com/office/officeart/2005/8/layout/radial4"/>
    <dgm:cxn modelId="{F94D68A8-DEA2-45C8-899D-2B1668588434}" type="presParOf" srcId="{F4FAE9D8-E26B-4BC5-94F7-C6BC4C0ED677}" destId="{9C47DB98-0A08-4124-8757-831E337E3CAB}" srcOrd="3" destOrd="0" presId="urn:microsoft.com/office/officeart/2005/8/layout/radial4"/>
    <dgm:cxn modelId="{B4A61C06-B5A8-4A1F-B957-E4697163EB07}" type="presParOf" srcId="{F4FAE9D8-E26B-4BC5-94F7-C6BC4C0ED677}" destId="{4DD97B54-EADC-4F67-A1B8-6FB56EE42C9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42AB88-8D7C-4978-A40D-29F0F184FA23}">
      <dsp:nvSpPr>
        <dsp:cNvPr id="0" name=""/>
        <dsp:cNvSpPr/>
      </dsp:nvSpPr>
      <dsp:spPr>
        <a:xfrm>
          <a:off x="1971218" y="1234453"/>
          <a:ext cx="1818202" cy="1818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Child</a:t>
          </a:r>
          <a:endParaRPr lang="en-CA" sz="3800" kern="1200" dirty="0"/>
        </a:p>
      </dsp:txBody>
      <dsp:txXfrm>
        <a:off x="1971218" y="1234453"/>
        <a:ext cx="1818202" cy="1818202"/>
      </dsp:txXfrm>
    </dsp:sp>
    <dsp:sp modelId="{6294F6E9-5D31-4A09-AA30-93760136312E}">
      <dsp:nvSpPr>
        <dsp:cNvPr id="0" name=""/>
        <dsp:cNvSpPr/>
      </dsp:nvSpPr>
      <dsp:spPr>
        <a:xfrm rot="12900000">
          <a:off x="735910" y="894860"/>
          <a:ext cx="1462225" cy="5181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2474E-CCDC-47D0-81B2-15CC363C6E64}">
      <dsp:nvSpPr>
        <dsp:cNvPr id="0" name=""/>
        <dsp:cNvSpPr/>
      </dsp:nvSpPr>
      <dsp:spPr>
        <a:xfrm>
          <a:off x="4485" y="43688"/>
          <a:ext cx="1727291" cy="138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93345" rIns="93345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900" kern="1200" dirty="0" smtClean="0"/>
            <a:t>Mom</a:t>
          </a:r>
          <a:endParaRPr lang="en-CA" sz="4900" kern="1200" dirty="0"/>
        </a:p>
      </dsp:txBody>
      <dsp:txXfrm>
        <a:off x="4485" y="43688"/>
        <a:ext cx="1727291" cy="1381833"/>
      </dsp:txXfrm>
    </dsp:sp>
    <dsp:sp modelId="{9C47DB98-0A08-4124-8757-831E337E3CAB}">
      <dsp:nvSpPr>
        <dsp:cNvPr id="0" name=""/>
        <dsp:cNvSpPr/>
      </dsp:nvSpPr>
      <dsp:spPr>
        <a:xfrm rot="19500000">
          <a:off x="3562504" y="894860"/>
          <a:ext cx="1462225" cy="5181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97B54-EADC-4F67-A1B8-6FB56EE42C9C}">
      <dsp:nvSpPr>
        <dsp:cNvPr id="0" name=""/>
        <dsp:cNvSpPr/>
      </dsp:nvSpPr>
      <dsp:spPr>
        <a:xfrm>
          <a:off x="4028863" y="43688"/>
          <a:ext cx="1727291" cy="1381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93345" rIns="93345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900" kern="1200" dirty="0" smtClean="0"/>
            <a:t>Dad</a:t>
          </a:r>
          <a:endParaRPr lang="en-CA" sz="4900" kern="1200" dirty="0"/>
        </a:p>
      </dsp:txBody>
      <dsp:txXfrm>
        <a:off x="4028863" y="43688"/>
        <a:ext cx="1727291" cy="1381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40A2C93F-3D4F-49D3-97ED-2F81B6A6E949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F911CB0B-14D4-403E-ABDA-7EE6182DE8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299EDA-D9E4-6641-AAF4-DC26CA4097FA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31195EC-4EBB-4D48-A75E-53B78E3AC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dical_history" TargetMode="External"/><Relationship Id="rId2" Type="http://schemas.openxmlformats.org/officeDocument/2006/relationships/hyperlink" Target="http://en.wikipedia.org/wiki/Family_relationsh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amily_tre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23147"/>
            <a:ext cx="7556313" cy="1116106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The sociological theory </a:t>
            </a:r>
            <a:r>
              <a:rPr lang="en-US" sz="2500" dirty="0" smtClean="0"/>
              <a:t>that...</a:t>
            </a:r>
            <a:endParaRPr lang="en-US" sz="2500" dirty="0" smtClean="0"/>
          </a:p>
          <a:p>
            <a:r>
              <a:rPr lang="en-US" sz="2500" dirty="0" smtClean="0"/>
              <a:t>Key term: </a:t>
            </a:r>
            <a:r>
              <a:rPr lang="en-US" sz="2500" b="1" dirty="0" smtClean="0"/>
              <a:t>INFLUENCE</a:t>
            </a:r>
          </a:p>
          <a:p>
            <a:r>
              <a:rPr lang="en-US" sz="2500" b="1" dirty="0" smtClean="0"/>
              <a:t>Influence: </a:t>
            </a:r>
            <a:r>
              <a:rPr lang="en-US" sz="2500" dirty="0" smtClean="0"/>
              <a:t>The capacity to have an effect on the character, development or behaviour of someone</a:t>
            </a:r>
            <a:endParaRPr lang="en-US" sz="25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27784" y="404664"/>
            <a:ext cx="4038600" cy="74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Systems Theory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4514056"/>
          </a:xfrm>
        </p:spPr>
        <p:txBody>
          <a:bodyPr>
            <a:noAutofit/>
          </a:bodyPr>
          <a:lstStyle/>
          <a:p>
            <a:r>
              <a:rPr sz="2500" dirty="0" smtClean="0"/>
              <a:t>a pictorial display of a person's </a:t>
            </a:r>
            <a:r>
              <a:rPr sz="2500" dirty="0" smtClean="0">
                <a:hlinkClick r:id="rId2" tooltip="Family relationships"/>
              </a:rPr>
              <a:t>family relationships</a:t>
            </a:r>
            <a:r>
              <a:rPr sz="2500" dirty="0" smtClean="0"/>
              <a:t> and </a:t>
            </a:r>
            <a:r>
              <a:rPr sz="2500" dirty="0" smtClean="0">
                <a:hlinkClick r:id="rId3" tooltip="Medical history"/>
              </a:rPr>
              <a:t>medical history</a:t>
            </a:r>
            <a:r>
              <a:rPr sz="2500" dirty="0" smtClean="0"/>
              <a:t>.</a:t>
            </a:r>
            <a:endParaRPr lang="en-CA" sz="2500" dirty="0" smtClean="0"/>
          </a:p>
          <a:p>
            <a:r>
              <a:rPr sz="2500" dirty="0" smtClean="0"/>
              <a:t>It goes beyond a traditional </a:t>
            </a:r>
            <a:r>
              <a:rPr sz="2500" dirty="0" smtClean="0">
                <a:hlinkClick r:id="rId4" tooltip="Family tree"/>
              </a:rPr>
              <a:t>family tree</a:t>
            </a:r>
            <a:r>
              <a:rPr sz="2500" dirty="0" smtClean="0"/>
              <a:t> by allowing the user to visualize hereditary patterns and psychological factors that</a:t>
            </a:r>
            <a:r>
              <a:rPr lang="en-CA" sz="2500" dirty="0" smtClean="0"/>
              <a:t>influence </a:t>
            </a:r>
            <a:r>
              <a:rPr sz="2500" dirty="0" smtClean="0"/>
              <a:t>relationships.</a:t>
            </a:r>
            <a:endParaRPr lang="en-CA" sz="2500" dirty="0" smtClean="0"/>
          </a:p>
          <a:p>
            <a:r>
              <a:rPr sz="2500" dirty="0" smtClean="0"/>
              <a:t>It can be used to identify repetitive patterns of behavior and to recognize hereditary tendencies.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223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Systems Theory in the Media: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Modern Family</a:t>
            </a:r>
          </a:p>
          <a:p>
            <a:r>
              <a:rPr lang="en-US" sz="3000" b="1" dirty="0" smtClean="0"/>
              <a:t>Directions: </a:t>
            </a:r>
          </a:p>
          <a:p>
            <a:pPr lvl="1"/>
            <a:r>
              <a:rPr lang="en-US" sz="3000" dirty="0" smtClean="0"/>
              <a:t>Watch the </a:t>
            </a:r>
            <a:r>
              <a:rPr lang="en-US" sz="3000" dirty="0" smtClean="0"/>
              <a:t>episode 1 </a:t>
            </a:r>
            <a:r>
              <a:rPr lang="en-US" sz="3000" dirty="0" smtClean="0"/>
              <a:t>of Modern Family and create a </a:t>
            </a:r>
            <a:r>
              <a:rPr lang="en-US" sz="3000" b="1" dirty="0" err="1" smtClean="0"/>
              <a:t>genogram</a:t>
            </a:r>
            <a:r>
              <a:rPr lang="en-US" sz="3000" dirty="0" err="1" smtClean="0"/>
              <a:t>of</a:t>
            </a:r>
            <a:r>
              <a:rPr lang="en-US" sz="3000" dirty="0" smtClean="0"/>
              <a:t> the family depicted in the episode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Feedback</a:t>
            </a:r>
          </a:p>
          <a:p>
            <a:pPr lvl="1"/>
            <a:r>
              <a:rPr lang="en-US" sz="2400" dirty="0" smtClean="0"/>
              <a:t>Feedback implies give and take. </a:t>
            </a:r>
          </a:p>
          <a:p>
            <a:pPr lvl="1"/>
            <a:r>
              <a:rPr lang="en-US" sz="2400" dirty="0" smtClean="0"/>
              <a:t>The individuals within the family system influence one another in a reciprocal way </a:t>
            </a:r>
          </a:p>
          <a:p>
            <a:pPr lvl="1"/>
            <a:r>
              <a:rPr lang="en-US" sz="2400" dirty="0" smtClean="0"/>
              <a:t>This makes it difficult to trace the origins of influence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Example: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81200"/>
            <a:ext cx="4254500" cy="4116516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6019800" y="1981200"/>
            <a:ext cx="2667000" cy="1494223"/>
          </a:xfrm>
          <a:prstGeom prst="wedgeEllipseCallout">
            <a:avLst/>
          </a:prstGeom>
          <a:solidFill>
            <a:schemeClr val="accent1"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2535198"/>
            <a:ext cx="197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Cute dress mom!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 rot="20781194">
            <a:off x="59380" y="1424390"/>
            <a:ext cx="3917955" cy="1611589"/>
          </a:xfrm>
          <a:prstGeom prst="cloudCallout">
            <a:avLst>
              <a:gd name="adj1" fmla="val 22258"/>
              <a:gd name="adj2" fmla="val 80156"/>
            </a:avLst>
          </a:prstGeom>
          <a:solidFill>
            <a:schemeClr val="accent1">
              <a:alpha val="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84801">
            <a:off x="542713" y="1619253"/>
            <a:ext cx="3363233" cy="923330"/>
          </a:xfrm>
          <a:prstGeom prst="rect">
            <a:avLst/>
          </a:prstGeom>
          <a:solidFill>
            <a:schemeClr val="accent1">
              <a:alpha val="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OMGness</a:t>
            </a:r>
            <a:r>
              <a:rPr lang="en-US" dirty="0" smtClean="0"/>
              <a:t>, I can’t</a:t>
            </a:r>
          </a:p>
          <a:p>
            <a:r>
              <a:rPr lang="en-US" dirty="0"/>
              <a:t>b</a:t>
            </a:r>
            <a:r>
              <a:rPr lang="en-US" dirty="0" smtClean="0"/>
              <a:t>elieve I’m hip enough to pull</a:t>
            </a:r>
          </a:p>
          <a:p>
            <a:r>
              <a:rPr lang="en-US" dirty="0" smtClean="0"/>
              <a:t>off this </a:t>
            </a:r>
            <a:r>
              <a:rPr lang="en-US" dirty="0" err="1" smtClean="0"/>
              <a:t>kickin</a:t>
            </a:r>
            <a:r>
              <a:rPr lang="en-US" dirty="0" smtClean="0"/>
              <a:t>’ dress.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66226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In our everyday lives our families influence our behaviours. </a:t>
            </a:r>
          </a:p>
          <a:p>
            <a:pPr lvl="2"/>
            <a:r>
              <a:rPr lang="en-US" sz="2500" dirty="0" smtClean="0"/>
              <a:t>How? Any family examples?</a:t>
            </a:r>
          </a:p>
          <a:p>
            <a:pPr lvl="3"/>
            <a:r>
              <a:rPr lang="en-US" sz="2500" dirty="0" smtClean="0"/>
              <a:t>Older sibling/younger sibling.</a:t>
            </a:r>
          </a:p>
          <a:p>
            <a:pPr lvl="3">
              <a:buNone/>
            </a:pPr>
            <a:endParaRPr lang="en-US" sz="2500" dirty="0" smtClean="0"/>
          </a:p>
          <a:p>
            <a:r>
              <a:rPr lang="en-US" sz="2500" dirty="0" smtClean="0"/>
              <a:t>.</a:t>
            </a:r>
            <a:endParaRPr lang="en-US" sz="2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Subsystems: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larger family system contains </a:t>
            </a:r>
            <a:r>
              <a:rPr lang="en-US" sz="2400" b="1" dirty="0" smtClean="0"/>
              <a:t>subsystems:</a:t>
            </a:r>
          </a:p>
          <a:p>
            <a:pPr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___________________</a:t>
            </a:r>
            <a:r>
              <a:rPr lang="en-US" sz="2400" dirty="0" smtClean="0"/>
              <a:t>of </a:t>
            </a:r>
            <a:r>
              <a:rPr lang="en-US" sz="2400" dirty="0" smtClean="0"/>
              <a:t>those members sharing a household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____________________ </a:t>
            </a:r>
            <a:r>
              <a:rPr lang="en-US" sz="2400" dirty="0" smtClean="0"/>
              <a:t>between individuals, such as husband-wife or mother-son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_____________________</a:t>
            </a:r>
            <a:r>
              <a:rPr lang="en-US" sz="2400" dirty="0" smtClean="0"/>
              <a:t>comprised </a:t>
            </a:r>
            <a:r>
              <a:rPr lang="en-US" sz="2400" dirty="0" smtClean="0"/>
              <a:t>of interaction between the individual as self and as member of the family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Family systems develop </a:t>
            </a:r>
            <a:r>
              <a:rPr lang="en-US" sz="2500" b="1" dirty="0" smtClean="0"/>
              <a:t>strategies</a:t>
            </a:r>
            <a:r>
              <a:rPr lang="en-US" sz="2500" dirty="0" smtClean="0"/>
              <a:t> for achieving the goals and the functions of individuals and of the family</a:t>
            </a:r>
          </a:p>
          <a:p>
            <a:r>
              <a:rPr lang="en-US" sz="2500" b="1" dirty="0" smtClean="0"/>
              <a:t>Strategies</a:t>
            </a:r>
            <a:r>
              <a:rPr lang="en-US" sz="2500" b="1" dirty="0" smtClean="0"/>
              <a:t>:</a:t>
            </a:r>
            <a:endParaRPr lang="en-US" sz="2500" dirty="0" smtClean="0"/>
          </a:p>
          <a:p>
            <a:r>
              <a:rPr lang="en-US" sz="2500" dirty="0" smtClean="0"/>
              <a:t>These repeated patterns can predict future behaviours of family members or explain current behaviours of family members</a:t>
            </a:r>
          </a:p>
          <a:p>
            <a:endParaRPr lang="en-US" sz="2200" dirty="0" smtClean="0"/>
          </a:p>
          <a:p>
            <a:pPr>
              <a:buNone/>
            </a:pP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rial"/>
              </a:rPr>
              <a:t>“Rules”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Arial"/>
              </a:rPr>
              <a:t>All families have recurring </a:t>
            </a:r>
            <a:r>
              <a:rPr lang="en-US" sz="2500" b="1" dirty="0" err="1" smtClean="0">
                <a:latin typeface="Arial"/>
              </a:rPr>
              <a:t>behaviours</a:t>
            </a:r>
            <a:r>
              <a:rPr lang="en-US" sz="2500" b="1" dirty="0" smtClean="0">
                <a:latin typeface="Arial"/>
              </a:rPr>
              <a:t> triggered by similar situations. </a:t>
            </a:r>
            <a:endParaRPr lang="en-US" sz="2500" dirty="0" smtClean="0"/>
          </a:p>
          <a:p>
            <a:r>
              <a:rPr lang="en-US" sz="2500" b="1" dirty="0" smtClean="0">
                <a:latin typeface="Arial"/>
              </a:rPr>
              <a:t>Rules can be: </a:t>
            </a:r>
            <a:endParaRPr lang="en-US" sz="2500" dirty="0" smtClean="0"/>
          </a:p>
          <a:p>
            <a:pPr lvl="1"/>
            <a:r>
              <a:rPr lang="en-US" sz="25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</a:rPr>
              <a:t>overt</a:t>
            </a:r>
            <a:r>
              <a:rPr lang="en-US" sz="2500" b="1" dirty="0" smtClean="0">
                <a:solidFill>
                  <a:schemeClr val="tx1"/>
                </a:solidFill>
                <a:latin typeface="Arial"/>
              </a:rPr>
              <a:t> – </a:t>
            </a:r>
            <a:r>
              <a:rPr lang="en-US" sz="2500" b="1" dirty="0" smtClean="0">
                <a:latin typeface="Arial"/>
              </a:rPr>
              <a:t>spoke and known by all </a:t>
            </a:r>
            <a:endParaRPr lang="en-US" sz="2500" dirty="0" smtClean="0"/>
          </a:p>
          <a:p>
            <a:pPr lvl="1"/>
            <a:r>
              <a:rPr lang="en-US" sz="25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</a:rPr>
              <a:t>covert</a:t>
            </a:r>
            <a:r>
              <a:rPr lang="en-US" sz="2500" b="1" dirty="0" smtClean="0">
                <a:solidFill>
                  <a:srgbClr val="FFFFCC"/>
                </a:solidFill>
                <a:latin typeface="Arial"/>
              </a:rPr>
              <a:t> </a:t>
            </a:r>
            <a:r>
              <a:rPr lang="en-US" sz="2500" b="1" dirty="0" smtClean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500" b="1" dirty="0" smtClean="0">
                <a:latin typeface="Arial"/>
              </a:rPr>
              <a:t> assumed, but not </a:t>
            </a:r>
            <a:r>
              <a:rPr lang="en-CA" sz="2500" b="1" dirty="0" smtClean="0">
                <a:latin typeface="Arial"/>
              </a:rPr>
              <a:t>communicated </a:t>
            </a:r>
            <a:endParaRPr lang="en-US" sz="2500" dirty="0" smtClean="0"/>
          </a:p>
          <a:p>
            <a:r>
              <a:rPr lang="en-CA" sz="2500" b="1" dirty="0" smtClean="0">
                <a:latin typeface="Arial"/>
              </a:rPr>
              <a:t>Patterns: </a:t>
            </a:r>
            <a:endParaRPr lang="en-US" sz="2500" dirty="0" smtClean="0"/>
          </a:p>
          <a:p>
            <a:pPr lvl="1"/>
            <a:r>
              <a:rPr lang="en-US" sz="2500" b="1" dirty="0" smtClean="0">
                <a:latin typeface="Arial"/>
              </a:rPr>
              <a:t>. </a:t>
            </a:r>
            <a:endParaRPr lang="en-US" sz="2500" dirty="0" smtClean="0"/>
          </a:p>
          <a:p>
            <a:pPr lvl="1"/>
            <a:r>
              <a:rPr lang="en-US" sz="2500" b="1" dirty="0" smtClean="0">
                <a:latin typeface="Arial"/>
              </a:rPr>
              <a:t>. </a:t>
            </a:r>
            <a:endParaRPr lang="en-US" sz="25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7122" algn="l"/>
              </a:tabLst>
            </a:pPr>
            <a:r>
              <a:rPr lang="en-US" sz="2300" b="1" i="1" dirty="0" smtClean="0">
                <a:latin typeface="Arial"/>
              </a:rPr>
              <a:t>Triangulations: </a:t>
            </a:r>
            <a:endParaRPr lang="en-US" sz="2300" dirty="0" smtClean="0"/>
          </a:p>
          <a:p>
            <a:pPr lvl="1">
              <a:tabLst>
                <a:tab pos="287122" algn="l"/>
              </a:tabLst>
            </a:pPr>
            <a:r>
              <a:rPr lang="en-US" sz="2100" b="1" dirty="0" smtClean="0">
                <a:latin typeface="Arial"/>
              </a:rPr>
              <a:t>. </a:t>
            </a:r>
            <a:endParaRPr lang="en-US" sz="2100" dirty="0" smtClean="0"/>
          </a:p>
          <a:p>
            <a:endParaRPr lang="en-CA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835696" y="3429000"/>
          <a:ext cx="57606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563888" y="364502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51920" y="429309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63888" y="382969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Friction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Scale </a:t>
            </a:r>
            <a:r>
              <a:rPr lang="en-CA" dirty="0" err="1" smtClean="0"/>
              <a:t>Metaphore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5873726" cy="4472717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rial"/>
              </a:rPr>
              <a:t>Think of the family as a scale or mobile. When one change occurs there is a temporary imbalance. Families strive for equilibrium or homeostasis, thus a new balance will be attempted to be found. </a:t>
            </a:r>
            <a:endParaRPr lang="en-US" sz="2200" dirty="0" smtClean="0"/>
          </a:p>
          <a:p>
            <a:r>
              <a:rPr lang="en-US" sz="2200" b="1" dirty="0" smtClean="0">
                <a:latin typeface="Arial"/>
              </a:rPr>
              <a:t>During the strive for homeostasis each family member will react differently and each members reaction will in turn affect the system as a whole</a:t>
            </a:r>
            <a:endParaRPr lang="en-US" sz="2200" dirty="0" smtClean="0"/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1" y="4149080"/>
            <a:ext cx="2736304" cy="2304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245</TotalTime>
  <Words>372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Definition</vt:lpstr>
      <vt:lpstr>Basic Principles…</vt:lpstr>
      <vt:lpstr>Example:</vt:lpstr>
      <vt:lpstr>Slide 4</vt:lpstr>
      <vt:lpstr>Family Subsystems:</vt:lpstr>
      <vt:lpstr>What’s the point?</vt:lpstr>
      <vt:lpstr>“Rules”  </vt:lpstr>
      <vt:lpstr>Slide 8</vt:lpstr>
      <vt:lpstr>Scale Metaphore</vt:lpstr>
      <vt:lpstr>Genogram</vt:lpstr>
      <vt:lpstr>Slide 11</vt:lpstr>
      <vt:lpstr>Systems Theory in the Media: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Theories</dc:title>
  <dc:creator>Izabella Niemiec</dc:creator>
  <cp:lastModifiedBy>Kevin</cp:lastModifiedBy>
  <cp:revision>18</cp:revision>
  <dcterms:created xsi:type="dcterms:W3CDTF">2010-02-21T22:52:50Z</dcterms:created>
  <dcterms:modified xsi:type="dcterms:W3CDTF">2011-09-18T22:20:08Z</dcterms:modified>
</cp:coreProperties>
</file>