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4" r:id="rId26"/>
    <p:sldId id="285" r:id="rId27"/>
    <p:sldId id="286" r:id="rId28"/>
    <p:sldId id="287" r:id="rId29"/>
    <p:sldId id="288" r:id="rId30"/>
    <p:sldId id="28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1CBB9-BF66-435A-A37F-7D8CA6A1D91A}" type="datetimeFigureOut">
              <a:rPr lang="en-CA" smtClean="0"/>
              <a:pPr/>
              <a:t>13/05/2012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5F5D86-7852-4497-AC70-04D3E62A0E67}"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1CBB9-BF66-435A-A37F-7D8CA6A1D91A}" type="datetimeFigureOut">
              <a:rPr lang="en-CA" smtClean="0"/>
              <a:pPr/>
              <a:t>13/05/2012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F5D86-7852-4497-AC70-04D3E62A0E67}"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smtClean="0"/>
              <a:t>Social and Political Philosophy: What is the Best Society? </a:t>
            </a:r>
            <a:endParaRPr lang="en-CA" dirty="0"/>
          </a:p>
        </p:txBody>
      </p:sp>
      <p:sp>
        <p:nvSpPr>
          <p:cNvPr id="3" name="Subtitle 2"/>
          <p:cNvSpPr>
            <a:spLocks noGrp="1"/>
          </p:cNvSpPr>
          <p:nvPr>
            <p:ph type="subTitle" idx="1"/>
          </p:nvPr>
        </p:nvSpPr>
        <p:spPr/>
        <p:txBody>
          <a:bodyPr/>
          <a:lstStyle/>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rgbClr val="FF0000"/>
                </a:solidFill>
              </a:rPr>
              <a:t>Plato's Republic </a:t>
            </a:r>
            <a:endParaRPr lang="en-CA" dirty="0">
              <a:solidFill>
                <a:srgbClr val="FF0000"/>
              </a:solidFill>
            </a:endParaRPr>
          </a:p>
        </p:txBody>
      </p:sp>
      <p:sp>
        <p:nvSpPr>
          <p:cNvPr id="3" name="Content Placeholder 2"/>
          <p:cNvSpPr>
            <a:spLocks noGrp="1"/>
          </p:cNvSpPr>
          <p:nvPr>
            <p:ph idx="1"/>
          </p:nvPr>
        </p:nvSpPr>
        <p:spPr>
          <a:xfrm>
            <a:off x="395536" y="1700808"/>
            <a:ext cx="8183880" cy="4698848"/>
          </a:xfrm>
        </p:spPr>
        <p:txBody>
          <a:bodyPr>
            <a:normAutofit fontScale="92500" lnSpcReduction="20000"/>
          </a:bodyPr>
          <a:lstStyle/>
          <a:p>
            <a:r>
              <a:rPr lang="en-CA" dirty="0" smtClean="0"/>
              <a:t>In the </a:t>
            </a:r>
            <a:r>
              <a:rPr lang="en-CA" dirty="0" smtClean="0"/>
              <a:t>____________________________, </a:t>
            </a:r>
            <a:r>
              <a:rPr lang="en-CA" dirty="0" smtClean="0"/>
              <a:t>the character Socrates discusses various examples of just societies. </a:t>
            </a:r>
          </a:p>
          <a:p>
            <a:pPr>
              <a:buNone/>
            </a:pPr>
            <a:endParaRPr lang="en-CA" dirty="0" smtClean="0"/>
          </a:p>
          <a:p>
            <a:r>
              <a:rPr lang="en-CA" dirty="0" smtClean="0"/>
              <a:t>Through this character, Plato proposed an ideal state </a:t>
            </a:r>
            <a:r>
              <a:rPr lang="en-CA" b="1" dirty="0" smtClean="0"/>
              <a:t>designed to maximize social harmony and reduce conflict</a:t>
            </a:r>
            <a:r>
              <a:rPr lang="en-CA" dirty="0" smtClean="0"/>
              <a:t>. Plato was </a:t>
            </a:r>
            <a:r>
              <a:rPr lang="en-CA" dirty="0" smtClean="0"/>
              <a:t>________________________________________having </a:t>
            </a:r>
            <a:r>
              <a:rPr lang="en-CA" dirty="0" smtClean="0"/>
              <a:t>seen that if not exercised responsibly it could lead to corruption and tyranny, as it had in his city of Athens in the 5th century. </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648"/>
          </a:xfrm>
        </p:spPr>
        <p:txBody>
          <a:bodyPr>
            <a:normAutofit/>
          </a:bodyPr>
          <a:lstStyle/>
          <a:p>
            <a:r>
              <a:rPr lang="en-CA" dirty="0" smtClean="0"/>
              <a:t>Athens had a system of direct democracy, in which every citizen was entitled to attend the legislature and vote on every measure proposed. The assembly was enormous and could not even conduct business without a minimum of 6000 citizens present!</a:t>
            </a:r>
          </a:p>
          <a:p>
            <a:pPr>
              <a:buNone/>
            </a:pPr>
            <a:endParaRPr lang="en-CA" dirty="0" smtClean="0"/>
          </a:p>
          <a:p>
            <a:r>
              <a:rPr lang="en-CA" dirty="0" smtClean="0"/>
              <a:t>Anyone skilled in oratory, the art of making clever speeches, could sway the crowd, in a manner similar to today's politicians who look good on TV. </a:t>
            </a:r>
          </a:p>
          <a:p>
            <a:endParaRPr lang="en-CA"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502920" y="1484784"/>
            <a:ext cx="8183880" cy="3233520"/>
          </a:xfrm>
        </p:spPr>
        <p:txBody>
          <a:bodyPr>
            <a:normAutofit/>
          </a:bodyPr>
          <a:lstStyle/>
          <a:p>
            <a:r>
              <a:rPr lang="en-CA" dirty="0" smtClean="0"/>
              <a:t>One of the criticisms of this form of democracy is that it was too democratic, did not protect the rights of individuals against the masses, and represented a "tyranny of the majority".</a:t>
            </a:r>
          </a:p>
          <a:p>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46920"/>
          </a:xfrm>
        </p:spPr>
        <p:txBody>
          <a:bodyPr>
            <a:normAutofit fontScale="92500"/>
          </a:bodyPr>
          <a:lstStyle/>
          <a:p>
            <a:pPr>
              <a:buFont typeface="Arial"/>
              <a:buChar char="•"/>
            </a:pPr>
            <a:r>
              <a:rPr lang="en-CA" dirty="0" smtClean="0"/>
              <a:t>Plato proposed a system that would correct this and ensure harmony and peace. Society would be strictly organized; each citizen would belong to one of </a:t>
            </a:r>
            <a:r>
              <a:rPr lang="en-CA" dirty="0" smtClean="0"/>
              <a:t>___________________ </a:t>
            </a:r>
            <a:r>
              <a:rPr lang="en-CA" dirty="0" smtClean="0"/>
              <a:t>social classes:</a:t>
            </a:r>
          </a:p>
          <a:p>
            <a:pPr>
              <a:buNone/>
            </a:pPr>
            <a:endParaRPr lang="en-CA" dirty="0" smtClean="0"/>
          </a:p>
          <a:p>
            <a:pPr lvl="1">
              <a:buFont typeface="Arial"/>
              <a:buChar char="•"/>
            </a:pPr>
            <a:r>
              <a:rPr lang="en-CA" dirty="0" smtClean="0"/>
              <a:t>________________________, </a:t>
            </a:r>
            <a:r>
              <a:rPr lang="en-CA" dirty="0" smtClean="0"/>
              <a:t>who ruled the state for the benefit of all; </a:t>
            </a:r>
          </a:p>
          <a:p>
            <a:pPr lvl="1">
              <a:buFont typeface="Arial"/>
              <a:buChar char="•"/>
            </a:pPr>
            <a:r>
              <a:rPr lang="en-CA" dirty="0" smtClean="0"/>
              <a:t>_________________________</a:t>
            </a:r>
            <a:r>
              <a:rPr lang="en-CA" dirty="0" smtClean="0"/>
              <a:t>who </a:t>
            </a:r>
            <a:r>
              <a:rPr lang="en-CA" dirty="0" smtClean="0"/>
              <a:t>would defend the state and enforce the rules; and </a:t>
            </a:r>
          </a:p>
          <a:p>
            <a:pPr lvl="1">
              <a:buFont typeface="Arial"/>
              <a:buChar char="•"/>
            </a:pPr>
            <a:r>
              <a:rPr lang="en-CA" dirty="0" smtClean="0"/>
              <a:t>________________________, </a:t>
            </a:r>
            <a:r>
              <a:rPr lang="en-CA" dirty="0" smtClean="0"/>
              <a:t>who would supply the needs of the others and enjoy the benefits of society. </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74912"/>
          </a:xfrm>
        </p:spPr>
        <p:txBody>
          <a:bodyPr/>
          <a:lstStyle/>
          <a:p>
            <a:r>
              <a:rPr lang="en-CA" dirty="0" smtClean="0"/>
              <a:t>In Plato's republic, there would be no private property and all goods would be owned in common. </a:t>
            </a:r>
          </a:p>
          <a:p>
            <a:pPr>
              <a:buNone/>
            </a:pPr>
            <a:endParaRPr lang="en-CA" dirty="0" smtClean="0"/>
          </a:p>
          <a:p>
            <a:r>
              <a:rPr lang="en-CA" dirty="0" smtClean="0"/>
              <a:t>This would eliminate the corrupting effects of material possessions and the desire to have more, and would eliminate the differences between rich and poor, since everyone would be economically equal.</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endParaRPr lang="en-CA" dirty="0" smtClean="0"/>
          </a:p>
          <a:p>
            <a:r>
              <a:rPr lang="en-CA" dirty="0" smtClean="0"/>
              <a:t>Each person would know his/her role in society. </a:t>
            </a:r>
            <a:endParaRPr lang="en-CA" dirty="0" smtClean="0"/>
          </a:p>
          <a:p>
            <a:endParaRPr lang="en-CA" dirty="0" smtClean="0"/>
          </a:p>
          <a:p>
            <a:r>
              <a:rPr lang="en-CA" dirty="0" smtClean="0"/>
              <a:t>The family would not exist as a social unit and children would be nurtured and educated by the state to maximize their talents and for the specific role they would have, based on their individual characteristics.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67544" y="1484784"/>
            <a:ext cx="8183880" cy="4698848"/>
          </a:xfrm>
        </p:spPr>
        <p:txBody>
          <a:bodyPr>
            <a:normAutofit fontScale="92500"/>
          </a:bodyPr>
          <a:lstStyle/>
          <a:p>
            <a:r>
              <a:rPr lang="en-CA" dirty="0" smtClean="0"/>
              <a:t>Plato's political theory of the tri-partite state is based on his notion of the tri-partite human soul, with its ruling elements. </a:t>
            </a:r>
          </a:p>
          <a:p>
            <a:pPr>
              <a:buNone/>
            </a:pPr>
            <a:endParaRPr lang="en-CA" dirty="0" smtClean="0"/>
          </a:p>
          <a:p>
            <a:pPr lvl="1"/>
            <a:r>
              <a:rPr lang="en-CA" dirty="0" smtClean="0"/>
              <a:t>Guardians represent </a:t>
            </a:r>
            <a:r>
              <a:rPr lang="en-CA" dirty="0" smtClean="0"/>
              <a:t>_______________________, </a:t>
            </a:r>
            <a:r>
              <a:rPr lang="en-CA" dirty="0" smtClean="0"/>
              <a:t>the highest element; </a:t>
            </a:r>
          </a:p>
          <a:p>
            <a:pPr lvl="1"/>
            <a:r>
              <a:rPr lang="en-CA" dirty="0" smtClean="0"/>
              <a:t>soldiers are </a:t>
            </a:r>
            <a:r>
              <a:rPr lang="en-CA" dirty="0" smtClean="0"/>
              <a:t>_________________________, </a:t>
            </a:r>
            <a:r>
              <a:rPr lang="en-CA" dirty="0" smtClean="0"/>
              <a:t>aggressive and passionate; </a:t>
            </a:r>
          </a:p>
          <a:p>
            <a:pPr lvl="1"/>
            <a:r>
              <a:rPr lang="en-CA" dirty="0" smtClean="0"/>
              <a:t>workers are ruled by </a:t>
            </a:r>
            <a:r>
              <a:rPr lang="en-CA" dirty="0" smtClean="0"/>
              <a:t>_________________________, </a:t>
            </a:r>
            <a:r>
              <a:rPr lang="en-CA" dirty="0" smtClean="0"/>
              <a:t>by the desire to have and make.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lstStyle/>
          <a:p>
            <a:r>
              <a:rPr lang="en-CA" dirty="0" smtClean="0"/>
              <a:t>In his theory of the human soul, Plato argues that reason needs to rule the other two, which are necessary to a healthy balance, in order to control and harness their ability, which, if left unchecked, will cause chaos. </a:t>
            </a:r>
          </a:p>
          <a:p>
            <a:endParaRPr lang="en-CA" dirty="0" smtClean="0"/>
          </a:p>
          <a:p>
            <a:r>
              <a:rPr lang="en-CA" dirty="0" smtClean="0"/>
              <a:t>In this utopia, everyone would be happy, because everyone would be doing what he/she was best suited to do.</a:t>
            </a:r>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Because ruling is a complex and difficult task, only the best and brightest children would be educated to become guardians. </a:t>
            </a:r>
          </a:p>
          <a:p>
            <a:endParaRPr lang="en-CA" dirty="0"/>
          </a:p>
          <a:p>
            <a:r>
              <a:rPr lang="en-CA" dirty="0" smtClean="0"/>
              <a:t>Their </a:t>
            </a:r>
            <a:r>
              <a:rPr lang="en-CA" dirty="0" smtClean="0"/>
              <a:t>___________________________ </a:t>
            </a:r>
            <a:r>
              <a:rPr lang="en-CA" dirty="0" smtClean="0"/>
              <a:t>would lead them to become </a:t>
            </a:r>
            <a:r>
              <a:rPr lang="en-CA" dirty="0" smtClean="0"/>
              <a:t>philosopher-__________________________, </a:t>
            </a:r>
            <a:r>
              <a:rPr lang="en-CA" dirty="0" smtClean="0"/>
              <a:t>dedicated to ensuring justice for all.</a:t>
            </a:r>
          </a:p>
          <a:p>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r>
              <a:rPr lang="en-CA" dirty="0" smtClean="0"/>
              <a:t>Naturally, the guardians would be accountable to themselves alone, since only they were capable of ruling wisely or understanding what they were doing. They would have absolute power and would control every aspect of life. </a:t>
            </a:r>
          </a:p>
          <a:p>
            <a:pPr>
              <a:buNone/>
            </a:pPr>
            <a:endParaRPr lang="en-CA" dirty="0" smtClean="0"/>
          </a:p>
          <a:p>
            <a:r>
              <a:rPr lang="en-CA" dirty="0" smtClean="0"/>
              <a:t>This would include censoring art and literature, selective breeding of workers to produce the best workers, and deciding who would be educated as a guardian.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r>
              <a:rPr lang="en-CA" dirty="0" smtClean="0"/>
              <a:t>The area of Philosophy that examines theories of</a:t>
            </a:r>
            <a:r>
              <a:rPr lang="en-CA" b="1" i="1" dirty="0" smtClean="0"/>
              <a:t> how and why societies operate </a:t>
            </a:r>
            <a:r>
              <a:rPr lang="en-CA" dirty="0" smtClean="0"/>
              <a:t>is </a:t>
            </a:r>
            <a:r>
              <a:rPr lang="en-CA" b="1" dirty="0" smtClean="0"/>
              <a:t>Social Philosophy</a:t>
            </a:r>
            <a:r>
              <a:rPr lang="en-CA" dirty="0" smtClean="0"/>
              <a:t>. </a:t>
            </a:r>
            <a:endParaRPr lang="en-CA" dirty="0" smtClean="0"/>
          </a:p>
          <a:p>
            <a:r>
              <a:rPr lang="en-CA" dirty="0" smtClean="0"/>
              <a:t>An </a:t>
            </a:r>
            <a:r>
              <a:rPr lang="en-CA" dirty="0" smtClean="0"/>
              <a:t>adjunct of Social Philosophy is </a:t>
            </a:r>
            <a:r>
              <a:rPr lang="en-CA" b="1" dirty="0" smtClean="0"/>
              <a:t>Political Philosophy</a:t>
            </a:r>
            <a:r>
              <a:rPr lang="en-CA" dirty="0" smtClean="0"/>
              <a:t>, which </a:t>
            </a:r>
            <a:r>
              <a:rPr lang="en-CA" b="1" i="1" dirty="0" smtClean="0"/>
              <a:t>focuses on states, political systems, and human rights</a:t>
            </a:r>
            <a:r>
              <a:rPr lang="en-CA" dirty="0" smtClean="0"/>
              <a:t>. </a:t>
            </a:r>
          </a:p>
          <a:p>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en-CA" dirty="0" smtClean="0"/>
              <a:t>The workers would be controlled by the noble lie of religion, in which the guardians would claim that the gods had mixed a precious metal in each person's soul, that is, gold for the guardians, silver for the soldiers, and bronze for the workers. By appealing to the gods and the natural order of things, the workers would be content with their place in society, even though the guardians were aware it was a lie. </a:t>
            </a:r>
          </a:p>
          <a:p>
            <a:pPr>
              <a:buNone/>
            </a:pPr>
            <a:endParaRPr lang="en-CA" dirty="0" smtClean="0"/>
          </a:p>
          <a:p>
            <a:r>
              <a:rPr lang="en-CA" dirty="0" smtClean="0"/>
              <a:t>Contrary to the standard of the time, which was staunchly misogynistic (woman-hating) Plato believed that women would be as suited to being guardians as men.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5536" y="1268760"/>
            <a:ext cx="8183880" cy="4842864"/>
          </a:xfrm>
        </p:spPr>
        <p:txBody>
          <a:bodyPr>
            <a:normAutofit lnSpcReduction="10000"/>
          </a:bodyPr>
          <a:lstStyle/>
          <a:p>
            <a:r>
              <a:rPr lang="en-CA" dirty="0" smtClean="0"/>
              <a:t>Plato's utopian republic has been criticized for its </a:t>
            </a:r>
            <a:r>
              <a:rPr lang="en-CA" dirty="0" smtClean="0"/>
              <a:t>___________________________________ </a:t>
            </a:r>
            <a:r>
              <a:rPr lang="en-CA" dirty="0" smtClean="0"/>
              <a:t>basis, and it has been often cited as an inspiration for totalitarian forms of government such as fascism and communism. </a:t>
            </a:r>
          </a:p>
          <a:p>
            <a:pPr>
              <a:buNone/>
            </a:pPr>
            <a:endParaRPr lang="en-CA" dirty="0" smtClean="0"/>
          </a:p>
          <a:p>
            <a:r>
              <a:rPr lang="en-CA" dirty="0" smtClean="0"/>
              <a:t>The Republic itself raises concerns about how to curtail the </a:t>
            </a:r>
            <a:r>
              <a:rPr lang="en-CA" dirty="0" smtClean="0"/>
              <a:t>_____________________________________________ </a:t>
            </a:r>
            <a:r>
              <a:rPr lang="en-CA" dirty="0" smtClean="0"/>
              <a:t>of the guardians.</a:t>
            </a: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183880" cy="733832"/>
          </a:xfrm>
        </p:spPr>
        <p:txBody>
          <a:bodyPr>
            <a:normAutofit fontScale="90000"/>
          </a:bodyPr>
          <a:lstStyle/>
          <a:p>
            <a:r>
              <a:rPr lang="en-CA" dirty="0" smtClean="0"/>
              <a:t/>
            </a:r>
            <a:br>
              <a:rPr lang="en-CA" dirty="0" smtClean="0"/>
            </a:br>
            <a:r>
              <a:rPr lang="en-CA" b="1" dirty="0" smtClean="0">
                <a:solidFill>
                  <a:srgbClr val="FF0000"/>
                </a:solidFill>
              </a:rPr>
              <a:t>Aristotle: The Politics </a:t>
            </a:r>
            <a:r>
              <a:rPr lang="en-CA" b="1" dirty="0" smtClean="0"/>
              <a:t/>
            </a:r>
            <a:br>
              <a:rPr lang="en-CA" b="1" dirty="0" smtClean="0"/>
            </a:br>
            <a:endParaRPr lang="en-CA" dirty="0"/>
          </a:p>
        </p:txBody>
      </p:sp>
      <p:sp>
        <p:nvSpPr>
          <p:cNvPr id="3" name="Content Placeholder 2"/>
          <p:cNvSpPr>
            <a:spLocks noGrp="1"/>
          </p:cNvSpPr>
          <p:nvPr>
            <p:ph idx="1"/>
          </p:nvPr>
        </p:nvSpPr>
        <p:spPr>
          <a:xfrm>
            <a:off x="395536" y="1196752"/>
            <a:ext cx="8229600" cy="4896544"/>
          </a:xfrm>
        </p:spPr>
        <p:txBody>
          <a:bodyPr>
            <a:normAutofit fontScale="77500" lnSpcReduction="20000"/>
          </a:bodyPr>
          <a:lstStyle/>
          <a:p>
            <a:r>
              <a:rPr lang="en-CA" dirty="0" smtClean="0"/>
              <a:t>Aristotle, not surprisingly, differs from Plato in his approach to political organization. </a:t>
            </a:r>
          </a:p>
          <a:p>
            <a:endParaRPr lang="en-CA" dirty="0"/>
          </a:p>
          <a:p>
            <a:r>
              <a:rPr lang="en-CA" dirty="0" smtClean="0"/>
              <a:t>Just as Aristotle argues that the best life for each person to live should be based on their individual strengths, the best political system for each state will be </a:t>
            </a:r>
            <a:r>
              <a:rPr lang="en-CA" b="1" i="1" dirty="0" smtClean="0"/>
              <a:t>based on the needs of the state</a:t>
            </a:r>
            <a:r>
              <a:rPr lang="en-CA" dirty="0" smtClean="0"/>
              <a:t>. </a:t>
            </a:r>
          </a:p>
          <a:p>
            <a:endParaRPr lang="en-CA" dirty="0" smtClean="0"/>
          </a:p>
          <a:p>
            <a:r>
              <a:rPr lang="en-CA" dirty="0" smtClean="0"/>
              <a:t>Thus, he does not propose one utopian system, as does Plato, but a </a:t>
            </a:r>
            <a:r>
              <a:rPr lang="en-CA" b="1" i="1" dirty="0" smtClean="0"/>
              <a:t>___________________________________________________________</a:t>
            </a:r>
            <a:r>
              <a:rPr lang="en-CA" dirty="0" smtClean="0"/>
              <a:t>. </a:t>
            </a:r>
            <a:r>
              <a:rPr lang="en-CA" dirty="0" smtClean="0"/>
              <a:t>His work, The Politics is more a </a:t>
            </a:r>
            <a:r>
              <a:rPr lang="en-CA" b="1" dirty="0" smtClean="0"/>
              <a:t>study of political systems and their theories </a:t>
            </a:r>
            <a:r>
              <a:rPr lang="en-CA" dirty="0" smtClean="0"/>
              <a:t>than a proposal of a utopia.</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0600"/>
          </a:xfrm>
        </p:spPr>
        <p:txBody>
          <a:bodyPr>
            <a:normAutofit/>
          </a:bodyPr>
          <a:lstStyle/>
          <a:p>
            <a:r>
              <a:rPr lang="en-CA" dirty="0" smtClean="0"/>
              <a:t>Aristotle was not so </a:t>
            </a:r>
            <a:r>
              <a:rPr lang="en-CA" dirty="0" smtClean="0"/>
              <a:t>___________________________on </a:t>
            </a:r>
            <a:r>
              <a:rPr lang="en-CA" dirty="0" smtClean="0"/>
              <a:t>democracy as Plato, but was concerned about its excesses, particularly with an uninformed or uninvolved populace. </a:t>
            </a:r>
          </a:p>
          <a:p>
            <a:pPr>
              <a:buNone/>
            </a:pPr>
            <a:endParaRPr lang="en-CA" dirty="0" smtClean="0"/>
          </a:p>
          <a:p>
            <a:r>
              <a:rPr lang="en-CA" dirty="0" smtClean="0"/>
              <a:t>Aristotle argued that while individuals might be unwise, as a group, they possessed a sort of wisdom.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normAutofit/>
          </a:bodyPr>
          <a:lstStyle/>
          <a:p>
            <a:r>
              <a:rPr lang="en-CA" dirty="0" smtClean="0"/>
              <a:t>The range of opinions would lead to a </a:t>
            </a:r>
            <a:r>
              <a:rPr lang="en-CA" b="1" i="1" dirty="0" smtClean="0"/>
              <a:t>“___________________________________" </a:t>
            </a:r>
            <a:r>
              <a:rPr lang="en-CA" dirty="0" smtClean="0"/>
              <a:t>of wisdom, which would allow them, as a group, to make good decisions. </a:t>
            </a:r>
          </a:p>
          <a:p>
            <a:pPr>
              <a:buNone/>
            </a:pPr>
            <a:endParaRPr lang="en-CA" dirty="0" smtClean="0"/>
          </a:p>
          <a:p>
            <a:r>
              <a:rPr lang="en-CA" dirty="0" smtClean="0"/>
              <a:t>However, there could be "too much democracy" and Aristotle favoured a system mixing oligarchy and democracy, with each working to balance out the other and keep things working smoothly to benefit all.</a:t>
            </a:r>
          </a:p>
          <a:p>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rgbClr val="FF0000"/>
                </a:solidFill>
              </a:rPr>
              <a:t>Thomas More: Utopia </a:t>
            </a:r>
            <a:endParaRPr lang="en-CA" dirty="0">
              <a:solidFill>
                <a:srgbClr val="FF0000"/>
              </a:solidFill>
            </a:endParaRPr>
          </a:p>
        </p:txBody>
      </p:sp>
      <p:sp>
        <p:nvSpPr>
          <p:cNvPr id="3" name="Content Placeholder 2"/>
          <p:cNvSpPr>
            <a:spLocks noGrp="1"/>
          </p:cNvSpPr>
          <p:nvPr>
            <p:ph idx="1"/>
          </p:nvPr>
        </p:nvSpPr>
        <p:spPr>
          <a:xfrm>
            <a:off x="395536" y="1340768"/>
            <a:ext cx="8183880" cy="4842864"/>
          </a:xfrm>
        </p:spPr>
        <p:txBody>
          <a:bodyPr>
            <a:normAutofit lnSpcReduction="10000"/>
          </a:bodyPr>
          <a:lstStyle/>
          <a:p>
            <a:r>
              <a:rPr lang="en-CA" dirty="0" smtClean="0"/>
              <a:t>Thomas More is best remembered for being beheaded by King Henry VIII for refusing to acknowledge the legitimacy of Henry's marriage. </a:t>
            </a:r>
          </a:p>
          <a:p>
            <a:endParaRPr lang="en-CA" dirty="0" smtClean="0"/>
          </a:p>
          <a:p>
            <a:r>
              <a:rPr lang="en-CA" dirty="0" smtClean="0"/>
              <a:t>He </a:t>
            </a:r>
            <a:r>
              <a:rPr lang="en-CA" dirty="0" err="1" smtClean="0"/>
              <a:t>wrote__________________________at</a:t>
            </a:r>
            <a:r>
              <a:rPr lang="en-CA" dirty="0" smtClean="0"/>
              <a:t> </a:t>
            </a:r>
            <a:r>
              <a:rPr lang="en-CA" dirty="0" smtClean="0"/>
              <a:t>a time (1516) when the Christian church was in the midst of the crisis of the Reformation brought about by Martin Luther's new Protestant concept of salvation</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836712"/>
            <a:ext cx="8183880" cy="4968552"/>
          </a:xfrm>
        </p:spPr>
        <p:txBody>
          <a:bodyPr>
            <a:normAutofit/>
          </a:bodyPr>
          <a:lstStyle/>
          <a:p>
            <a:r>
              <a:rPr lang="en-CA" dirty="0" smtClean="0"/>
              <a:t>In Utopia, More used the story of a shipwrecked traveller as means to explore notions of how society should operate. </a:t>
            </a:r>
          </a:p>
          <a:p>
            <a:pPr>
              <a:buNone/>
            </a:pPr>
            <a:endParaRPr lang="en-CA" dirty="0" smtClean="0"/>
          </a:p>
          <a:p>
            <a:pPr>
              <a:buNone/>
            </a:pPr>
            <a:endParaRPr lang="en-CA" dirty="0" smtClean="0"/>
          </a:p>
          <a:p>
            <a:r>
              <a:rPr lang="en-CA" dirty="0" smtClean="0"/>
              <a:t>"Utopia" has been described as a "Christian communist" state, because there would be no ownership of private property and society would be organized along Christian lines. </a:t>
            </a:r>
          </a:p>
          <a:p>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5678091"/>
          </a:xfrm>
        </p:spPr>
        <p:txBody>
          <a:bodyPr>
            <a:normAutofit fontScale="92500"/>
          </a:bodyPr>
          <a:lstStyle/>
          <a:p>
            <a:r>
              <a:rPr lang="en-CA" dirty="0" smtClean="0"/>
              <a:t>With no private property, there would be no rich or poor, hence no class conflict. Equality was taken to an </a:t>
            </a:r>
            <a:r>
              <a:rPr lang="en-CA" dirty="0" smtClean="0"/>
              <a:t>_________________________: </a:t>
            </a:r>
            <a:r>
              <a:rPr lang="en-CA" dirty="0" smtClean="0"/>
              <a:t>Everyone would dress identically, all houses would be the same (and people would swap them at regular intervals to discourage notions of "mine-</a:t>
            </a:r>
            <a:r>
              <a:rPr lang="en-CA" dirty="0" err="1" smtClean="0"/>
              <a:t>ness</a:t>
            </a:r>
            <a:r>
              <a:rPr lang="en-CA" dirty="0" smtClean="0"/>
              <a:t>"), each town would be identical, and everyone would work exactly six hours a day. </a:t>
            </a:r>
          </a:p>
          <a:p>
            <a:endParaRPr lang="en-CA" dirty="0" smtClean="0"/>
          </a:p>
          <a:p>
            <a:r>
              <a:rPr lang="en-CA" dirty="0" smtClean="0"/>
              <a:t>The ruler would be elected, based on merit, and removed when not ruling properly. </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67544" y="1556792"/>
            <a:ext cx="8183880" cy="4392488"/>
          </a:xfrm>
        </p:spPr>
        <p:txBody>
          <a:bodyPr/>
          <a:lstStyle/>
          <a:p>
            <a:r>
              <a:rPr lang="en-CA" dirty="0" smtClean="0"/>
              <a:t>____________________________ </a:t>
            </a:r>
            <a:r>
              <a:rPr lang="en-CA" dirty="0" smtClean="0"/>
              <a:t>was part of Utopian society, slaves being criminals serving out sentences for breaking any of the many, many rules of Utopia, their sentence being to perform any undesirable jobs in society (for example, slaughtering animals)</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lstStyle/>
          <a:p>
            <a:r>
              <a:rPr lang="en-CA" dirty="0" smtClean="0"/>
              <a:t>Religious differences would be tolerated, but </a:t>
            </a:r>
            <a:r>
              <a:rPr lang="en-CA" dirty="0" smtClean="0"/>
              <a:t>_______________________________________________ </a:t>
            </a:r>
            <a:r>
              <a:rPr lang="en-CA" dirty="0" smtClean="0"/>
              <a:t>by death. More felt you could not trust someone who did not believe in God of concepts of Christian justice to be found in the afterlife. </a:t>
            </a:r>
          </a:p>
          <a:p>
            <a:pPr>
              <a:buNone/>
            </a:pPr>
            <a:endParaRPr lang="en-CA" dirty="0" smtClean="0"/>
          </a:p>
          <a:p>
            <a:r>
              <a:rPr lang="en-CA" dirty="0" smtClean="0"/>
              <a:t>Any criticism of the social and political order, likewise, would not be tolerated, it too would lead to death.</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What is a Society? What is a State? </a:t>
            </a:r>
            <a:endParaRPr lang="en-CA" dirty="0"/>
          </a:p>
        </p:txBody>
      </p:sp>
      <p:sp>
        <p:nvSpPr>
          <p:cNvPr id="3" name="Content Placeholder 2"/>
          <p:cNvSpPr>
            <a:spLocks noGrp="1"/>
          </p:cNvSpPr>
          <p:nvPr>
            <p:ph idx="1"/>
          </p:nvPr>
        </p:nvSpPr>
        <p:spPr/>
        <p:txBody>
          <a:bodyPr/>
          <a:lstStyle/>
          <a:p>
            <a:r>
              <a:rPr lang="en-CA" b="1" dirty="0" smtClean="0"/>
              <a:t>____________________________: </a:t>
            </a:r>
            <a:r>
              <a:rPr lang="en-CA" i="1" dirty="0" smtClean="0"/>
              <a:t>A set of individuals and/or institutions in relations governed by practical interdependence, convention, and perhaps law.</a:t>
            </a:r>
          </a:p>
          <a:p>
            <a:r>
              <a:rPr lang="en-CA" b="1" dirty="0" smtClean="0"/>
              <a:t>State: </a:t>
            </a:r>
            <a:r>
              <a:rPr lang="en-CA" dirty="0" smtClean="0"/>
              <a:t> </a:t>
            </a:r>
            <a:r>
              <a:rPr lang="en-CA" i="1" dirty="0" smtClean="0"/>
              <a:t>The political organization of a body of people for the </a:t>
            </a:r>
            <a:r>
              <a:rPr lang="en-CA" i="1" dirty="0" smtClean="0"/>
              <a:t>__________________________ </a:t>
            </a:r>
            <a:r>
              <a:rPr lang="en-CA" i="1" dirty="0" smtClean="0"/>
              <a:t>of order within its territory by coercion.</a:t>
            </a:r>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502920" y="1340768"/>
            <a:ext cx="8183880" cy="3377536"/>
          </a:xfrm>
        </p:spPr>
        <p:txBody>
          <a:bodyPr/>
          <a:lstStyle/>
          <a:p>
            <a:r>
              <a:rPr lang="en-CA" dirty="0" smtClean="0"/>
              <a:t>While impressively just, </a:t>
            </a:r>
            <a:r>
              <a:rPr lang="en-CA" dirty="0" err="1" smtClean="0"/>
              <a:t>More's</a:t>
            </a:r>
            <a:r>
              <a:rPr lang="en-CA" dirty="0" smtClean="0"/>
              <a:t> Utopia has been criticized both for encouraging totalitarianism and authoritarianism and for promoting an incredibly dull place to live.</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60640"/>
          </a:xfrm>
        </p:spPr>
        <p:txBody>
          <a:bodyPr>
            <a:normAutofit lnSpcReduction="10000"/>
          </a:bodyPr>
          <a:lstStyle/>
          <a:p>
            <a:r>
              <a:rPr lang="en-CA" b="1" dirty="0" smtClean="0"/>
              <a:t>Societies</a:t>
            </a:r>
            <a:r>
              <a:rPr lang="en-CA" dirty="0" smtClean="0"/>
              <a:t>, then, are groups of individuals working together, in some form. </a:t>
            </a:r>
          </a:p>
          <a:p>
            <a:r>
              <a:rPr lang="en-CA" dirty="0" smtClean="0"/>
              <a:t>The </a:t>
            </a:r>
            <a:r>
              <a:rPr lang="en-CA" b="1" dirty="0" smtClean="0"/>
              <a:t>state</a:t>
            </a:r>
            <a:r>
              <a:rPr lang="en-CA" dirty="0" smtClean="0"/>
              <a:t> is a legalistic expression of this organization, with the ability to coerce (force) the compliance of individuals to this organization to maintain order.</a:t>
            </a:r>
          </a:p>
          <a:p>
            <a:r>
              <a:rPr lang="en-CA" dirty="0" smtClean="0"/>
              <a:t>This </a:t>
            </a:r>
            <a:r>
              <a:rPr lang="en-CA" b="1" i="1" dirty="0" smtClean="0"/>
              <a:t>force</a:t>
            </a:r>
            <a:r>
              <a:rPr lang="en-CA" dirty="0" smtClean="0"/>
              <a:t> keeps the society functioning by regulating the relations between the individuals and institutions. This use of force, either agreed to by the individuals in the state or imposed upon them, is the </a:t>
            </a:r>
            <a:r>
              <a:rPr lang="en-CA" b="1" i="1" dirty="0" smtClean="0"/>
              <a:t>law</a:t>
            </a:r>
            <a:r>
              <a:rPr lang="en-CA" dirty="0" smtClean="0"/>
              <a:t>, the basic rules governing how society operates.</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60640"/>
          </a:xfrm>
        </p:spPr>
        <p:txBody>
          <a:bodyPr>
            <a:normAutofit lnSpcReduction="10000"/>
          </a:bodyPr>
          <a:lstStyle/>
          <a:p>
            <a:r>
              <a:rPr lang="en-CA" dirty="0" smtClean="0"/>
              <a:t>As societies evolved and grew larger and more complex, the need for rules to more efficiently organize larger social units also evolved, leading to such forms of government as:</a:t>
            </a:r>
          </a:p>
          <a:p>
            <a:pPr lvl="1"/>
            <a:r>
              <a:rPr lang="en-CA" sz="3200" dirty="0" smtClean="0"/>
              <a:t>_____________________ </a:t>
            </a:r>
            <a:r>
              <a:rPr lang="en-CA" sz="3200" dirty="0" smtClean="0"/>
              <a:t>(rule by a king or queen)</a:t>
            </a:r>
          </a:p>
          <a:p>
            <a:pPr lvl="1"/>
            <a:r>
              <a:rPr lang="en-CA" sz="3200" dirty="0" smtClean="0"/>
              <a:t>oligarchy (rule by a small group)</a:t>
            </a:r>
          </a:p>
          <a:p>
            <a:pPr lvl="1"/>
            <a:r>
              <a:rPr lang="en-CA" sz="3200" dirty="0" smtClean="0"/>
              <a:t>empire (rule of one group over others)</a:t>
            </a:r>
          </a:p>
          <a:p>
            <a:pPr lvl="1"/>
            <a:r>
              <a:rPr lang="en-CA" sz="3200" dirty="0" smtClean="0"/>
              <a:t>_______________________ </a:t>
            </a:r>
            <a:r>
              <a:rPr lang="en-CA" sz="3200" dirty="0" smtClean="0"/>
              <a:t>(religious government)</a:t>
            </a:r>
          </a:p>
          <a:p>
            <a:pPr lvl="1"/>
            <a:r>
              <a:rPr lang="en-CA" sz="3200" dirty="0" smtClean="0"/>
              <a:t> democracy (the people rule themselves)</a:t>
            </a: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CA" dirty="0" smtClean="0"/>
              <a:t>The terms we use for these types of government are derived from Ancient Greek, because the theory of government we use derives from them.</a:t>
            </a:r>
          </a:p>
          <a:p>
            <a:r>
              <a:rPr lang="en-CA" dirty="0" smtClean="0"/>
              <a:t>A variety of prefixes are added to the suffix </a:t>
            </a:r>
          </a:p>
          <a:p>
            <a:pPr lvl="1"/>
            <a:r>
              <a:rPr lang="en-CA" b="1" i="1" dirty="0" err="1" smtClean="0"/>
              <a:t>archy</a:t>
            </a:r>
            <a:r>
              <a:rPr lang="en-CA" dirty="0" smtClean="0"/>
              <a:t>, meaning a form of rule or government such as </a:t>
            </a:r>
          </a:p>
          <a:p>
            <a:pPr lvl="2"/>
            <a:r>
              <a:rPr lang="en-CA" b="1" i="1" dirty="0" smtClean="0"/>
              <a:t>mono</a:t>
            </a:r>
            <a:r>
              <a:rPr lang="en-CA" dirty="0" smtClean="0"/>
              <a:t> (one)</a:t>
            </a:r>
          </a:p>
          <a:p>
            <a:pPr lvl="2"/>
            <a:r>
              <a:rPr lang="en-CA" b="1" i="1" dirty="0" err="1" smtClean="0"/>
              <a:t>olig</a:t>
            </a:r>
            <a:r>
              <a:rPr lang="en-CA" dirty="0" smtClean="0"/>
              <a:t> (few)</a:t>
            </a:r>
          </a:p>
          <a:p>
            <a:pPr lvl="2"/>
            <a:r>
              <a:rPr lang="en-CA" b="1" i="1" dirty="0" err="1" smtClean="0"/>
              <a:t>theo</a:t>
            </a:r>
            <a:r>
              <a:rPr lang="en-CA" dirty="0" smtClean="0"/>
              <a:t> (god)</a:t>
            </a:r>
          </a:p>
          <a:p>
            <a:pPr lvl="2"/>
            <a:r>
              <a:rPr lang="en-CA" b="1" i="1" dirty="0" smtClean="0"/>
              <a:t>__________________________</a:t>
            </a:r>
            <a:r>
              <a:rPr lang="en-CA" dirty="0" smtClean="0"/>
              <a:t> </a:t>
            </a:r>
            <a:r>
              <a:rPr lang="en-CA" dirty="0" smtClean="0"/>
              <a:t>(people)</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 Social and Political Philosophy, one of the main questions is how society should be organized. </a:t>
            </a:r>
            <a:endParaRPr lang="en-CA" dirty="0" smtClean="0"/>
          </a:p>
          <a:p>
            <a:endParaRPr lang="en-CA" dirty="0" smtClean="0"/>
          </a:p>
          <a:p>
            <a:r>
              <a:rPr lang="en-CA" b="1" i="1" dirty="0" smtClean="0"/>
              <a:t>What is the ideal form of government and society?</a:t>
            </a:r>
            <a:endParaRPr lang="en-CA"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What is the Best Society? </a:t>
            </a:r>
            <a:endParaRPr lang="en-CA" dirty="0"/>
          </a:p>
        </p:txBody>
      </p:sp>
      <p:sp>
        <p:nvSpPr>
          <p:cNvPr id="3" name="Content Placeholder 2"/>
          <p:cNvSpPr>
            <a:spLocks noGrp="1"/>
          </p:cNvSpPr>
          <p:nvPr>
            <p:ph idx="1"/>
          </p:nvPr>
        </p:nvSpPr>
        <p:spPr>
          <a:xfrm>
            <a:off x="467544" y="1340768"/>
            <a:ext cx="8183880" cy="4842864"/>
          </a:xfrm>
        </p:spPr>
        <p:txBody>
          <a:bodyPr>
            <a:normAutofit fontScale="92500" lnSpcReduction="20000"/>
          </a:bodyPr>
          <a:lstStyle/>
          <a:p>
            <a:r>
              <a:rPr lang="en-CA" b="1" dirty="0" smtClean="0"/>
              <a:t>utopia</a:t>
            </a:r>
            <a:r>
              <a:rPr lang="en-CA" dirty="0" smtClean="0"/>
              <a:t> (Greek meaning, not any place): the term is now used to describe any vision of an </a:t>
            </a:r>
            <a:r>
              <a:rPr lang="en-CA" b="1" i="1" dirty="0" smtClean="0"/>
              <a:t>_______________________________________________________</a:t>
            </a:r>
            <a:endParaRPr lang="en-CA" dirty="0" smtClean="0"/>
          </a:p>
          <a:p>
            <a:endParaRPr lang="en-CA" dirty="0" smtClean="0"/>
          </a:p>
          <a:p>
            <a:r>
              <a:rPr lang="en-CA" dirty="0" smtClean="0"/>
              <a:t>There have been innumerable utopias proposed, including many visions for future societies. </a:t>
            </a:r>
          </a:p>
          <a:p>
            <a:endParaRPr lang="en-CA" dirty="0" smtClean="0"/>
          </a:p>
          <a:p>
            <a:r>
              <a:rPr lang="en-CA" dirty="0" smtClean="0"/>
              <a:t>The literal meaning of the term is appropriate, as utopia </a:t>
            </a:r>
            <a:r>
              <a:rPr lang="en-CA" b="1" i="1" dirty="0" smtClean="0"/>
              <a:t>is less a destination than a direction, as the ideal society will never be realized</a:t>
            </a:r>
            <a:r>
              <a:rPr lang="en-CA" dirty="0" smtClean="0"/>
              <a:t>. </a:t>
            </a:r>
          </a:p>
          <a:p>
            <a:pPr>
              <a:buNone/>
            </a:pPr>
            <a:endParaRPr lang="en-CA"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10000"/>
          </a:bodyPr>
          <a:lstStyle/>
          <a:p>
            <a:r>
              <a:rPr lang="en-CA" dirty="0" smtClean="0"/>
              <a:t>However, people will continue to construct societies and states that </a:t>
            </a:r>
            <a:r>
              <a:rPr lang="en-CA" b="1" i="1" dirty="0" smtClean="0"/>
              <a:t>reflect their vision of the ideal</a:t>
            </a:r>
            <a:r>
              <a:rPr lang="en-CA" dirty="0" smtClean="0"/>
              <a:t>. </a:t>
            </a:r>
          </a:p>
          <a:p>
            <a:endParaRPr lang="en-CA" dirty="0" smtClean="0"/>
          </a:p>
          <a:p>
            <a:r>
              <a:rPr lang="en-CA" dirty="0" smtClean="0"/>
              <a:t>The examples that follow are a few of the more famous utopian social visions.</a:t>
            </a:r>
          </a:p>
          <a:p>
            <a:endParaRPr lang="en-CA" dirty="0" smtClean="0"/>
          </a:p>
          <a:p>
            <a:r>
              <a:rPr lang="en-CA" dirty="0" smtClean="0"/>
              <a:t>The opposite of utopia is </a:t>
            </a:r>
            <a:r>
              <a:rPr lang="en-CA" b="1" dirty="0" smtClean="0"/>
              <a:t>_________________________</a:t>
            </a:r>
            <a:r>
              <a:rPr lang="en-CA" dirty="0" smtClean="0"/>
              <a:t>, </a:t>
            </a:r>
            <a:r>
              <a:rPr lang="en-CA" dirty="0" smtClean="0"/>
              <a:t>the most undesirable society. Of course, one philosopher's utopia may well be another's dystopia.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1724</Words>
  <Application>Microsoft Office PowerPoint</Application>
  <PresentationFormat>On-screen Show (4:3)</PresentationFormat>
  <Paragraphs>104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Social and Political Philosophy: What is the Best Society? </vt:lpstr>
      <vt:lpstr>Slide 2</vt:lpstr>
      <vt:lpstr>What is a Society? What is a State? </vt:lpstr>
      <vt:lpstr>Slide 4</vt:lpstr>
      <vt:lpstr>Slide 5</vt:lpstr>
      <vt:lpstr>Slide 6</vt:lpstr>
      <vt:lpstr>Slide 7</vt:lpstr>
      <vt:lpstr>What is the Best Society? </vt:lpstr>
      <vt:lpstr>Slide 9</vt:lpstr>
      <vt:lpstr>Plato's Republic </vt:lpstr>
      <vt:lpstr>Slide 11</vt:lpstr>
      <vt:lpstr>Slide 12</vt:lpstr>
      <vt:lpstr>Slide 13</vt:lpstr>
      <vt:lpstr>Slide 14</vt:lpstr>
      <vt:lpstr>Slide 15</vt:lpstr>
      <vt:lpstr>Slide 16</vt:lpstr>
      <vt:lpstr>Slide 17</vt:lpstr>
      <vt:lpstr>Slide 18</vt:lpstr>
      <vt:lpstr>Slide 19</vt:lpstr>
      <vt:lpstr>Slide 20</vt:lpstr>
      <vt:lpstr>Slide 21</vt:lpstr>
      <vt:lpstr> Aristotle: The Politics  </vt:lpstr>
      <vt:lpstr>Slide 23</vt:lpstr>
      <vt:lpstr>Slide 24</vt:lpstr>
      <vt:lpstr>Thomas More: Utopia </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and Political Philosophy: What is the Best Society?</dc:title>
  <dc:creator>riggsy</dc:creator>
  <cp:lastModifiedBy>riggsy</cp:lastModifiedBy>
  <cp:revision>4</cp:revision>
  <dcterms:created xsi:type="dcterms:W3CDTF">2012-05-13T15:49:17Z</dcterms:created>
  <dcterms:modified xsi:type="dcterms:W3CDTF">2012-05-14T02:09:16Z</dcterms:modified>
</cp:coreProperties>
</file>