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sz="quarter" idx="1"/>
          </p:nvPr>
        </p:nvSpPr>
        <p:spPr>
          <a:xfrm>
            <a:off x="4021294" y="0"/>
            <a:ext cx="3076363" cy="469265"/>
          </a:xfrm>
          <a:prstGeom prst="rect">
            <a:avLst/>
          </a:prstGeom>
        </p:spPr>
        <p:txBody>
          <a:bodyPr vert="horz" lIns="94192" tIns="47096" rIns="94192" bIns="47096" rtlCol="0"/>
          <a:lstStyle>
            <a:lvl1pPr algn="r">
              <a:defRPr sz="1200"/>
            </a:lvl1pPr>
          </a:lstStyle>
          <a:p>
            <a:fld id="{42BC3076-0295-4BD3-AC53-157B3D262443}" type="datetimeFigureOut">
              <a:rPr lang="en-US" smtClean="0"/>
              <a:t>9/8/2011</a:t>
            </a:fld>
            <a:endParaRPr lang="en-US"/>
          </a:p>
        </p:txBody>
      </p:sp>
      <p:sp>
        <p:nvSpPr>
          <p:cNvPr id="4" name="Footer Placeholder 3"/>
          <p:cNvSpPr>
            <a:spLocks noGrp="1"/>
          </p:cNvSpPr>
          <p:nvPr>
            <p:ph type="ftr" sz="quarter" idx="2"/>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a:p>
        </p:txBody>
      </p:sp>
      <p:sp>
        <p:nvSpPr>
          <p:cNvPr id="5" name="Slide Number Placeholder 4"/>
          <p:cNvSpPr>
            <a:spLocks noGrp="1"/>
          </p:cNvSpPr>
          <p:nvPr>
            <p:ph type="sldNum" sz="quarter" idx="3"/>
          </p:nvPr>
        </p:nvSpPr>
        <p:spPr>
          <a:xfrm>
            <a:off x="4021294" y="8914406"/>
            <a:ext cx="3076363" cy="469265"/>
          </a:xfrm>
          <a:prstGeom prst="rect">
            <a:avLst/>
          </a:prstGeom>
        </p:spPr>
        <p:txBody>
          <a:bodyPr vert="horz" lIns="94192" tIns="47096" rIns="94192" bIns="47096" rtlCol="0" anchor="b"/>
          <a:lstStyle>
            <a:lvl1pPr algn="r">
              <a:defRPr sz="1200"/>
            </a:lvl1pPr>
          </a:lstStyle>
          <a:p>
            <a:fld id="{407C21BD-AC40-446F-9A4D-BB3080465B7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ACC89DB-E910-4ED1-9023-D97DF36EC31D}" type="datetimeFigureOut">
              <a:rPr lang="en-US" smtClean="0"/>
              <a:pPr/>
              <a:t>9/8/2011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1FB6A2-C50B-4BD8-9390-48F654A00A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CC89DB-E910-4ED1-9023-D97DF36EC31D}"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FB6A2-C50B-4BD8-9390-48F654A00A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ACC89DB-E910-4ED1-9023-D97DF36EC31D}" type="datetimeFigureOut">
              <a:rPr lang="en-US" smtClean="0"/>
              <a:pPr/>
              <a:t>9/8/2011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1FB6A2-C50B-4BD8-9390-48F654A00A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CC89DB-E910-4ED1-9023-D97DF36EC31D}" type="datetimeFigureOut">
              <a:rPr lang="en-US" smtClean="0"/>
              <a:pPr/>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1FB6A2-C50B-4BD8-9390-48F654A00A7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ACC89DB-E910-4ED1-9023-D97DF36EC31D}" type="datetimeFigureOut">
              <a:rPr lang="en-US" smtClean="0"/>
              <a:pPr/>
              <a:t>9/8/2011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1FB6A2-C50B-4BD8-9390-48F654A00A7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ACC89DB-E910-4ED1-9023-D97DF36EC31D}" type="datetimeFigureOut">
              <a:rPr lang="en-US" smtClean="0"/>
              <a:pPr/>
              <a:t>9/8/2011</a:t>
            </a:fld>
            <a:endParaRPr lang="en-US"/>
          </a:p>
        </p:txBody>
      </p:sp>
      <p:sp>
        <p:nvSpPr>
          <p:cNvPr id="10" name="Slide Number Placeholder 9"/>
          <p:cNvSpPr>
            <a:spLocks noGrp="1"/>
          </p:cNvSpPr>
          <p:nvPr>
            <p:ph type="sldNum" sz="quarter" idx="16"/>
          </p:nvPr>
        </p:nvSpPr>
        <p:spPr/>
        <p:txBody>
          <a:bodyPr rtlCol="0"/>
          <a:lstStyle/>
          <a:p>
            <a:fld id="{D21FB6A2-C50B-4BD8-9390-48F654A00A7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ACC89DB-E910-4ED1-9023-D97DF36EC31D}" type="datetimeFigureOut">
              <a:rPr lang="en-US" smtClean="0"/>
              <a:pPr/>
              <a:t>9/8/2011</a:t>
            </a:fld>
            <a:endParaRPr lang="en-US"/>
          </a:p>
        </p:txBody>
      </p:sp>
      <p:sp>
        <p:nvSpPr>
          <p:cNvPr id="12" name="Slide Number Placeholder 11"/>
          <p:cNvSpPr>
            <a:spLocks noGrp="1"/>
          </p:cNvSpPr>
          <p:nvPr>
            <p:ph type="sldNum" sz="quarter" idx="16"/>
          </p:nvPr>
        </p:nvSpPr>
        <p:spPr/>
        <p:txBody>
          <a:bodyPr rtlCol="0"/>
          <a:lstStyle/>
          <a:p>
            <a:fld id="{D21FB6A2-C50B-4BD8-9390-48F654A00A7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CC89DB-E910-4ED1-9023-D97DF36EC31D}" type="datetimeFigureOut">
              <a:rPr lang="en-US" smtClean="0"/>
              <a:pPr/>
              <a:t>9/8/2011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1FB6A2-C50B-4BD8-9390-48F654A00A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C89DB-E910-4ED1-9023-D97DF36EC31D}" type="datetimeFigureOut">
              <a:rPr lang="en-US" smtClean="0"/>
              <a:pPr/>
              <a:t>9/8/2011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1FB6A2-C50B-4BD8-9390-48F654A00A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CC89DB-E910-4ED1-9023-D97DF36EC31D}" type="datetimeFigureOut">
              <a:rPr lang="en-US" smtClean="0"/>
              <a:pPr/>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1FB6A2-C50B-4BD8-9390-48F654A00A7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ACC89DB-E910-4ED1-9023-D97DF36EC31D}" type="datetimeFigureOut">
              <a:rPr lang="en-US" smtClean="0"/>
              <a:pPr/>
              <a:t>9/8/2011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1FB6A2-C50B-4BD8-9390-48F654A00A7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ACC89DB-E910-4ED1-9023-D97DF36EC31D}" type="datetimeFigureOut">
              <a:rPr lang="en-US" smtClean="0"/>
              <a:pPr/>
              <a:t>9/8/2011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1FB6A2-C50B-4BD8-9390-48F654A00A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Anthropology</a:t>
            </a:r>
            <a:endParaRPr lang="en-US" dirty="0"/>
          </a:p>
        </p:txBody>
      </p:sp>
      <p:sp>
        <p:nvSpPr>
          <p:cNvPr id="3" name="Content Placeholder 2"/>
          <p:cNvSpPr>
            <a:spLocks noGrp="1"/>
          </p:cNvSpPr>
          <p:nvPr>
            <p:ph sz="quarter" idx="1"/>
          </p:nvPr>
        </p:nvSpPr>
        <p:spPr/>
        <p:txBody>
          <a:bodyPr/>
          <a:lstStyle/>
          <a:p>
            <a:r>
              <a:rPr lang="en-US" dirty="0" smtClean="0"/>
              <a:t>The purpose of Anthropology is to make the world safe for human differences.</a:t>
            </a:r>
          </a:p>
          <a:p>
            <a:pPr algn="r"/>
            <a:r>
              <a:rPr lang="en-US" i="1" dirty="0" smtClean="0"/>
              <a:t>Ruth Benedict (1887 - 1948)</a:t>
            </a:r>
            <a:r>
              <a:rPr lang="en-US" dirty="0" smtClean="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Shock continued…</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Stemmed from the difficulties in adapting to an environment different from the one you grew up in, as well as the unlikelihood that you would ever become fully assimilated into said culture.  </a:t>
            </a:r>
          </a:p>
          <a:p>
            <a:pPr>
              <a:buNone/>
            </a:pPr>
            <a:endParaRPr lang="en-US" dirty="0" smtClean="0"/>
          </a:p>
          <a:p>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Myth Making 101</a:t>
            </a:r>
            <a:endParaRPr lang="en-US" dirty="0"/>
          </a:p>
        </p:txBody>
      </p:sp>
      <p:sp>
        <p:nvSpPr>
          <p:cNvPr id="3" name="Content Placeholder 2"/>
          <p:cNvSpPr>
            <a:spLocks noGrp="1"/>
          </p:cNvSpPr>
          <p:nvPr>
            <p:ph sz="quarter" idx="1"/>
          </p:nvPr>
        </p:nvSpPr>
        <p:spPr>
          <a:xfrm>
            <a:off x="612648" y="1600200"/>
            <a:ext cx="8153400" cy="4800600"/>
          </a:xfrm>
        </p:spPr>
        <p:txBody>
          <a:bodyPr>
            <a:normAutofit/>
          </a:bodyPr>
          <a:lstStyle/>
          <a:p>
            <a:r>
              <a:rPr lang="en-US" dirty="0" smtClean="0"/>
              <a:t>Myths are another important part of anthropology.</a:t>
            </a:r>
          </a:p>
          <a:p>
            <a:r>
              <a:rPr lang="en-US" dirty="0" smtClean="0"/>
              <a:t>stories that explain how and why the world (including humans) was created, how and why things exist as they are and how and what things might become</a:t>
            </a:r>
          </a:p>
          <a:p>
            <a:r>
              <a:rPr lang="en-US" dirty="0" smtClean="0"/>
              <a:t>Long before writing existed, myths were told orally as a means of ensuring cultural continuance; ___________________________________________________________________________________________________________________________</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continued…</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Although myths could be changed, it is more likely they were added to as new values and lessons were learned.  Ancient peoples recognized the danger in being too fluid with their mythology –after all, it was sometimes there only link to their ancestors.  </a:t>
            </a:r>
          </a:p>
          <a:p>
            <a:r>
              <a:rPr lang="en-US" dirty="0" smtClean="0"/>
              <a:t>Some anthropologists believe that the reason myths exist in story form is because they are easier to share and learn, whereas other anthropologists state the opposite: that the reason we respond so well to stories is because it has been used for thousands of generations.</a:t>
            </a:r>
          </a:p>
          <a:p>
            <a:r>
              <a:rPr lang="en-US" dirty="0" smtClean="0"/>
              <a:t>http://teacher.scholastic.com/writewit/mff/myths.htm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Digging for Meaning?  Not Always.</a:t>
            </a:r>
            <a:endParaRPr lang="en-US" dirty="0"/>
          </a:p>
        </p:txBody>
      </p:sp>
      <p:sp>
        <p:nvSpPr>
          <p:cNvPr id="3" name="Content Placeholder 2"/>
          <p:cNvSpPr>
            <a:spLocks noGrp="1"/>
          </p:cNvSpPr>
          <p:nvPr>
            <p:ph sz="quarter" idx="1"/>
          </p:nvPr>
        </p:nvSpPr>
        <p:spPr/>
        <p:txBody>
          <a:bodyPr>
            <a:normAutofit/>
          </a:bodyPr>
          <a:lstStyle/>
          <a:p>
            <a:r>
              <a:rPr lang="en-US" dirty="0" smtClean="0"/>
              <a:t>.  </a:t>
            </a:r>
          </a:p>
          <a:p>
            <a:r>
              <a:rPr lang="en-US" dirty="0" smtClean="0"/>
              <a:t>A common misconception is that anthropologists only deal with digging into the past (this is actually archaeology).  </a:t>
            </a:r>
          </a:p>
          <a:p>
            <a:r>
              <a:rPr lang="en-US" dirty="0" smtClean="0"/>
              <a:t>.  </a:t>
            </a:r>
          </a:p>
          <a:p>
            <a:r>
              <a:rPr lang="en-US" dirty="0" smtClean="0"/>
              <a:t>Each type studies different aspects of people and their respective cultures.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Four Areas of Anthropology</a:t>
            </a:r>
            <a:endParaRPr lang="en-US" dirty="0"/>
          </a:p>
        </p:txBody>
      </p:sp>
      <p:graphicFrame>
        <p:nvGraphicFramePr>
          <p:cNvPr id="4" name="Content Placeholder 3"/>
          <p:cNvGraphicFramePr>
            <a:graphicFrameLocks noGrp="1"/>
          </p:cNvGraphicFramePr>
          <p:nvPr>
            <p:ph sz="quarter" idx="1"/>
          </p:nvPr>
        </p:nvGraphicFramePr>
        <p:xfrm>
          <a:off x="228600" y="1219200"/>
          <a:ext cx="8686800" cy="5436869"/>
        </p:xfrm>
        <a:graphic>
          <a:graphicData uri="http://schemas.openxmlformats.org/drawingml/2006/table">
            <a:tbl>
              <a:tblPr firstRow="1" bandRow="1">
                <a:tableStyleId>{5C22544A-7EE6-4342-B048-85BDC9FD1C3A}</a:tableStyleId>
              </a:tblPr>
              <a:tblGrid>
                <a:gridCol w="2654300"/>
                <a:gridCol w="6032500"/>
              </a:tblGrid>
              <a:tr h="1270040">
                <a:tc>
                  <a:txBody>
                    <a:bodyPr/>
                    <a:lstStyle/>
                    <a:p>
                      <a:r>
                        <a:rPr lang="en-US" sz="3500" dirty="0" smtClean="0"/>
                        <a:t>Linguistic</a:t>
                      </a:r>
                      <a:endParaRPr lang="en-US" sz="3500" dirty="0"/>
                    </a:p>
                  </a:txBody>
                  <a:tcPr/>
                </a:tc>
                <a:tc>
                  <a:txBody>
                    <a:bodyPr/>
                    <a:lstStyle/>
                    <a:p>
                      <a:r>
                        <a:rPr lang="en-US" sz="2400" dirty="0" smtClean="0"/>
                        <a:t>Deals with language and communication similarities and variation, including ‘doomed’ or extinct languages.</a:t>
                      </a:r>
                      <a:endParaRPr lang="en-US" sz="2400" dirty="0"/>
                    </a:p>
                  </a:txBody>
                  <a:tcPr/>
                </a:tc>
              </a:tr>
              <a:tr h="1270040">
                <a:tc>
                  <a:txBody>
                    <a:bodyPr/>
                    <a:lstStyle/>
                    <a:p>
                      <a:r>
                        <a:rPr lang="en-US" sz="3500" dirty="0" smtClean="0"/>
                        <a:t>*Cultural</a:t>
                      </a:r>
                      <a:endParaRPr lang="en-US" sz="3500" dirty="0"/>
                    </a:p>
                  </a:txBody>
                  <a:tcPr/>
                </a:tc>
                <a:tc>
                  <a:txBody>
                    <a:bodyPr/>
                    <a:lstStyle/>
                    <a:p>
                      <a:r>
                        <a:rPr lang="en-US" sz="2400" dirty="0" smtClean="0"/>
                        <a:t>.</a:t>
                      </a:r>
                      <a:endParaRPr lang="en-US" sz="2400" dirty="0"/>
                    </a:p>
                  </a:txBody>
                  <a:tcPr/>
                </a:tc>
              </a:tr>
              <a:tr h="1662028">
                <a:tc>
                  <a:txBody>
                    <a:bodyPr/>
                    <a:lstStyle/>
                    <a:p>
                      <a:r>
                        <a:rPr lang="en-US" sz="3500" dirty="0" smtClean="0"/>
                        <a:t>Archaeology</a:t>
                      </a:r>
                      <a:r>
                        <a:rPr lang="en-US" sz="3500" baseline="0" dirty="0" smtClean="0"/>
                        <a:t> </a:t>
                      </a:r>
                      <a:endParaRPr lang="en-US" sz="3500" dirty="0"/>
                    </a:p>
                  </a:txBody>
                  <a:tcPr/>
                </a:tc>
                <a:tc>
                  <a:txBody>
                    <a:bodyPr/>
                    <a:lstStyle/>
                    <a:p>
                      <a:r>
                        <a:rPr lang="en-US" sz="2400" dirty="0" smtClean="0"/>
                        <a:t>Explores ancient cultures by discovering, recovering, and examining architecture, documents, remains, and other pertinent findings</a:t>
                      </a:r>
                      <a:endParaRPr lang="en-US" sz="2400" dirty="0"/>
                    </a:p>
                  </a:txBody>
                  <a:tcPr/>
                </a:tc>
              </a:tr>
              <a:tr h="1234761">
                <a:tc>
                  <a:txBody>
                    <a:bodyPr/>
                    <a:lstStyle/>
                    <a:p>
                      <a:r>
                        <a:rPr lang="en-US" sz="3500" dirty="0" smtClean="0"/>
                        <a:t>Biological/</a:t>
                      </a:r>
                    </a:p>
                    <a:p>
                      <a:r>
                        <a:rPr lang="en-US" sz="3500" smtClean="0"/>
                        <a:t>*Physical</a:t>
                      </a:r>
                      <a:endParaRPr lang="en-US" sz="3500" dirty="0"/>
                    </a:p>
                  </a:txBody>
                  <a:tcPr/>
                </a:tc>
                <a:tc>
                  <a:txBody>
                    <a:bodyPr/>
                    <a:lstStyle/>
                    <a:p>
                      <a:r>
                        <a:rPr lang="en-US" sz="2400" dirty="0" smtClean="0"/>
                        <a:t>.</a:t>
                      </a:r>
                      <a:endParaRPr lang="en-US" sz="24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dirty="0" smtClean="0"/>
              <a:t>In addition, anthropology explores social phenomena, but from a cultural perspective (as opposed to an individual one, like psychology and sometimes sociology).  </a:t>
            </a:r>
          </a:p>
          <a:p>
            <a:pPr>
              <a:buNone/>
            </a:pPr>
            <a:endParaRPr lang="en-US" dirty="0" smtClean="0"/>
          </a:p>
          <a:p>
            <a:r>
              <a:rPr lang="en-US" dirty="0" smtClean="0"/>
              <a:t>Because of this perspective, anthropologists often </a:t>
            </a:r>
            <a:r>
              <a:rPr lang="en-US" b="1" dirty="0" smtClean="0"/>
              <a:t>research how cultures begin, develop, survive, and thrive</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Anthropologists ask?</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Anthropologists pose important questions concerning the continuation of poverty, racism, violence, and social inequality around the world; anthropologists also ask questions such as: </a:t>
            </a:r>
          </a:p>
          <a:p>
            <a:pPr lvl="1"/>
            <a:r>
              <a:rPr lang="en-US" dirty="0" smtClean="0"/>
              <a:t>why do humans have such different ways of living, thinking, and acting?</a:t>
            </a:r>
          </a:p>
          <a:p>
            <a:pPr lvl="1"/>
            <a:r>
              <a:rPr lang="en-US" dirty="0" smtClean="0"/>
              <a:t>?</a:t>
            </a:r>
          </a:p>
          <a:p>
            <a:pPr lvl="1"/>
            <a:r>
              <a:rPr lang="en-US" dirty="0" smtClean="0"/>
              <a:t>?</a:t>
            </a:r>
          </a:p>
          <a:p>
            <a:pPr lvl="1"/>
            <a:r>
              <a:rPr lang="en-US" dirty="0" smtClean="0"/>
              <a:t>what is the impact of our ever-expanding global village?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sz="quarter" idx="1"/>
          </p:nvPr>
        </p:nvSpPr>
        <p:spPr/>
        <p:txBody>
          <a:bodyPr/>
          <a:lstStyle/>
          <a:p>
            <a:r>
              <a:rPr lang="en-US" dirty="0" smtClean="0"/>
              <a:t>rapidly increasing availability and rapidly decreasing costs in communication technology (internet, email, cell phones, etc) has increased exponentially idea and culture transmissions across vast distances.  </a:t>
            </a:r>
          </a:p>
          <a:p>
            <a:r>
              <a:rPr lang="en-US" b="1" dirty="0" smtClean="0"/>
              <a:t>Beneficially</a:t>
            </a:r>
            <a:r>
              <a:rPr lang="en-US" dirty="0" smtClean="0"/>
              <a:t>, this has allowed for the sharing of diverse cultural beliefs.  </a:t>
            </a:r>
            <a:r>
              <a:rPr lang="en-US" b="1" dirty="0" smtClean="0"/>
              <a:t>Negatively</a:t>
            </a:r>
            <a:r>
              <a:rPr lang="en-US" dirty="0" smtClean="0"/>
              <a:t>, this has lead to the loss (via assimilation and/or flooding) of some cultures’ beliefs.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Culture Shock</a:t>
            </a:r>
            <a:endParaRPr lang="en-US" dirty="0"/>
          </a:p>
        </p:txBody>
      </p:sp>
      <p:sp>
        <p:nvSpPr>
          <p:cNvPr id="3" name="Content Placeholder 2"/>
          <p:cNvSpPr>
            <a:spLocks noGrp="1"/>
          </p:cNvSpPr>
          <p:nvPr>
            <p:ph sz="quarter" idx="1"/>
          </p:nvPr>
        </p:nvSpPr>
        <p:spPr>
          <a:xfrm>
            <a:off x="612648" y="1600200"/>
            <a:ext cx="8153400" cy="4800600"/>
          </a:xfrm>
        </p:spPr>
        <p:txBody>
          <a:bodyPr>
            <a:normAutofit/>
          </a:bodyPr>
          <a:lstStyle/>
          <a:p>
            <a:r>
              <a:rPr lang="en-US" dirty="0" smtClean="0"/>
              <a:t>You can’t really understand anthropology unless you first understand what is meant by </a:t>
            </a:r>
            <a:r>
              <a:rPr lang="en-US" sz="3200" b="1" dirty="0" smtClean="0"/>
              <a:t>culture</a:t>
            </a:r>
            <a:r>
              <a:rPr lang="en-US" dirty="0" smtClean="0"/>
              <a:t> (after all, that’s what anthropology studies!).  </a:t>
            </a:r>
          </a:p>
          <a:p>
            <a:r>
              <a:rPr lang="en-US" dirty="0" smtClean="0"/>
              <a:t>The Latin translation of culture (</a:t>
            </a:r>
            <a:r>
              <a:rPr lang="en-US" dirty="0" err="1" smtClean="0"/>
              <a:t>cultura</a:t>
            </a:r>
            <a:r>
              <a:rPr lang="en-US" dirty="0" smtClean="0"/>
              <a:t>) is “to cultivate”, whereas the dictionary.com definition for culture is “the </a:t>
            </a:r>
            <a:r>
              <a:rPr lang="en-US" b="1" dirty="0" smtClean="0"/>
              <a:t>sum total of ways </a:t>
            </a:r>
            <a:r>
              <a:rPr lang="en-US" dirty="0" smtClean="0"/>
              <a:t>of living built up by a group of human beings and transmitted from one generation to another.” (Dictionary.com)  </a:t>
            </a:r>
          </a:p>
          <a:p>
            <a:pPr lvl="1"/>
            <a:r>
              <a:rPr lang="en-US" dirty="0" smtClean="0"/>
              <a:t>you can see that culture necessarily needs certain </a:t>
            </a:r>
            <a:r>
              <a:rPr lang="en-US" sz="3000" b="1" i="1" dirty="0" smtClean="0"/>
              <a:t>aspects</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Necessary </a:t>
            </a:r>
            <a:r>
              <a:rPr lang="en-US" b="1" i="1" dirty="0" smtClean="0"/>
              <a:t>aspects</a:t>
            </a:r>
            <a:r>
              <a:rPr lang="en-US" i="1" dirty="0" smtClean="0"/>
              <a:t> culture must have in order to me the definition: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More than one individual</a:t>
            </a:r>
          </a:p>
          <a:p>
            <a:r>
              <a:rPr lang="en-US" dirty="0" smtClean="0"/>
              <a:t>Multiple generations </a:t>
            </a:r>
          </a:p>
          <a:p>
            <a:r>
              <a:rPr lang="en-US" dirty="0" smtClean="0"/>
              <a:t>Change </a:t>
            </a:r>
          </a:p>
          <a:p>
            <a:r>
              <a:rPr lang="en-US" dirty="0" smtClean="0"/>
              <a:t>Shared information</a:t>
            </a:r>
          </a:p>
          <a:p>
            <a:r>
              <a:rPr lang="en-US" dirty="0" smtClean="0"/>
              <a:t>Commonalities </a:t>
            </a:r>
          </a:p>
          <a:p>
            <a:r>
              <a:rPr lang="en-US" dirty="0" smtClean="0"/>
              <a:t>Cohesive </a:t>
            </a:r>
          </a:p>
          <a:p>
            <a:r>
              <a:rPr lang="en-US" dirty="0" smtClean="0"/>
              <a:t>Successful</a:t>
            </a:r>
          </a:p>
          <a:p>
            <a:r>
              <a:rPr lang="en-US" dirty="0" smtClean="0"/>
              <a:t>Amoral </a:t>
            </a:r>
          </a:p>
          <a:p>
            <a:r>
              <a:rPr lang="en-US" dirty="0" smtClean="0"/>
              <a:t>Shared information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sz="quarter" idx="1"/>
          </p:nvPr>
        </p:nvSpPr>
        <p:spPr>
          <a:xfrm>
            <a:off x="612648" y="1600200"/>
            <a:ext cx="8153400" cy="4800600"/>
          </a:xfrm>
        </p:spPr>
        <p:txBody>
          <a:bodyPr/>
          <a:lstStyle/>
          <a:p>
            <a:r>
              <a:rPr lang="en-US" dirty="0" smtClean="0"/>
              <a:t>_______________is an actual social sciences term. </a:t>
            </a:r>
          </a:p>
          <a:p>
            <a:pPr lvl="1"/>
            <a:r>
              <a:rPr lang="en-US" dirty="0" smtClean="0"/>
              <a:t>Have you ever experienced it? While traveling?</a:t>
            </a:r>
          </a:p>
          <a:p>
            <a:pPr lvl="1"/>
            <a:r>
              <a:rPr lang="en-US" dirty="0" smtClean="0"/>
              <a:t>How did it make you feel? Anxious, confused, disorientated, abandoned or upset?</a:t>
            </a:r>
          </a:p>
          <a:p>
            <a:r>
              <a:rPr lang="en-US" dirty="0" smtClean="0"/>
              <a:t>Anthropologist </a:t>
            </a:r>
            <a:r>
              <a:rPr lang="en-US" dirty="0" err="1" smtClean="0"/>
              <a:t>Kalevro</a:t>
            </a:r>
            <a:r>
              <a:rPr lang="en-US" dirty="0" smtClean="0"/>
              <a:t> Oberg coined the term to describe those feelings that often occur when people go to different cultural or social environments (like travelling to a foreign country).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111</TotalTime>
  <Words>443</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Intro to Anthropology</vt:lpstr>
      <vt:lpstr>Digging for Meaning?  Not Always.</vt:lpstr>
      <vt:lpstr>Four Areas of Anthropology</vt:lpstr>
      <vt:lpstr>Slide 4</vt:lpstr>
      <vt:lpstr>What do Anthropologists ask?</vt:lpstr>
      <vt:lpstr>For example…</vt:lpstr>
      <vt:lpstr>Culture Shock</vt:lpstr>
      <vt:lpstr>Necessary aspects culture must have in order to me the definition:  </vt:lpstr>
      <vt:lpstr>Did you know?</vt:lpstr>
      <vt:lpstr>Culture Shock continued…</vt:lpstr>
      <vt:lpstr>Myth Making 101</vt:lpstr>
      <vt:lpstr>Myths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Anthropology</dc:title>
  <dc:creator>Jilvan</dc:creator>
  <cp:lastModifiedBy>Kevin</cp:lastModifiedBy>
  <cp:revision>10</cp:revision>
  <dcterms:created xsi:type="dcterms:W3CDTF">2011-08-09T00:40:30Z</dcterms:created>
  <dcterms:modified xsi:type="dcterms:W3CDTF">2011-09-09T05:41:08Z</dcterms:modified>
</cp:coreProperties>
</file>