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9"/>
  </p:notes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2" r:id="rId16"/>
    <p:sldId id="270" r:id="rId17"/>
    <p:sldId id="271" r:id="rId18"/>
    <p:sldId id="273" r:id="rId19"/>
    <p:sldId id="274" r:id="rId20"/>
    <p:sldId id="278" r:id="rId21"/>
    <p:sldId id="275" r:id="rId22"/>
    <p:sldId id="276" r:id="rId23"/>
    <p:sldId id="277" r:id="rId24"/>
    <p:sldId id="279" r:id="rId25"/>
    <p:sldId id="280" r:id="rId26"/>
    <p:sldId id="300" r:id="rId27"/>
    <p:sldId id="281" r:id="rId28"/>
    <p:sldId id="282" r:id="rId29"/>
    <p:sldId id="285" r:id="rId30"/>
    <p:sldId id="287" r:id="rId31"/>
    <p:sldId id="286" r:id="rId32"/>
    <p:sldId id="283" r:id="rId33"/>
    <p:sldId id="284" r:id="rId34"/>
    <p:sldId id="288" r:id="rId35"/>
    <p:sldId id="289" r:id="rId36"/>
    <p:sldId id="301" r:id="rId37"/>
    <p:sldId id="290" r:id="rId38"/>
    <p:sldId id="291" r:id="rId39"/>
    <p:sldId id="292" r:id="rId40"/>
    <p:sldId id="293" r:id="rId41"/>
    <p:sldId id="294" r:id="rId42"/>
    <p:sldId id="296" r:id="rId43"/>
    <p:sldId id="295" r:id="rId44"/>
    <p:sldId id="297" r:id="rId45"/>
    <p:sldId id="298" r:id="rId46"/>
    <p:sldId id="299" r:id="rId47"/>
    <p:sldId id="30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2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ACA5F-958B-4E44-B386-4E2547C788CC}" type="datetimeFigureOut">
              <a:rPr lang="en-CA" smtClean="0"/>
              <a:pPr/>
              <a:t>31/03/2012</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53CF0-6453-47D2-8B78-159DDF48E8DE}" type="slidenum">
              <a:rPr lang="en-CA" smtClean="0"/>
              <a:pPr/>
              <a:t>‹#›</a:t>
            </a:fld>
            <a:endParaRPr lang="en-C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Possibly discuss</a:t>
            </a:r>
            <a:r>
              <a:rPr lang="en-CA" baseline="0" dirty="0" smtClean="0"/>
              <a:t> product aesthetics and awards </a:t>
            </a:r>
            <a:endParaRPr lang="en-CA" dirty="0"/>
          </a:p>
        </p:txBody>
      </p:sp>
      <p:sp>
        <p:nvSpPr>
          <p:cNvPr id="4" name="Slide Number Placeholder 3"/>
          <p:cNvSpPr>
            <a:spLocks noGrp="1"/>
          </p:cNvSpPr>
          <p:nvPr>
            <p:ph type="sldNum" sz="quarter" idx="10"/>
          </p:nvPr>
        </p:nvSpPr>
        <p:spPr/>
        <p:txBody>
          <a:bodyPr/>
          <a:lstStyle/>
          <a:p>
            <a:fld id="{D9F53CF0-6453-47D2-8B78-159DDF48E8DE}" type="slidenum">
              <a:rPr lang="en-CA" smtClean="0"/>
              <a:pPr/>
              <a:t>2</a:t>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Abatement – to beat down cut away or put an end to </a:t>
            </a:r>
            <a:endParaRPr lang="en-CA" dirty="0"/>
          </a:p>
        </p:txBody>
      </p:sp>
      <p:sp>
        <p:nvSpPr>
          <p:cNvPr id="4" name="Slide Number Placeholder 3"/>
          <p:cNvSpPr>
            <a:spLocks noGrp="1"/>
          </p:cNvSpPr>
          <p:nvPr>
            <p:ph type="sldNum" sz="quarter" idx="10"/>
          </p:nvPr>
        </p:nvSpPr>
        <p:spPr/>
        <p:txBody>
          <a:bodyPr/>
          <a:lstStyle/>
          <a:p>
            <a:fld id="{D9F53CF0-6453-47D2-8B78-159DDF48E8DE}" type="slidenum">
              <a:rPr lang="en-CA" smtClean="0"/>
              <a:pPr/>
              <a:t>9</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FF938FB-1EEA-43C7-BFA2-707DC014FAEF}" type="datetimeFigureOut">
              <a:rPr lang="en-CA" smtClean="0"/>
              <a:pPr/>
              <a:t>31/03/2012</a:t>
            </a:fld>
            <a:endParaRPr lang="en-CA" dirty="0"/>
          </a:p>
        </p:txBody>
      </p:sp>
      <p:sp>
        <p:nvSpPr>
          <p:cNvPr id="19" name="Footer Placeholder 18"/>
          <p:cNvSpPr>
            <a:spLocks noGrp="1"/>
          </p:cNvSpPr>
          <p:nvPr>
            <p:ph type="ftr" sz="quarter" idx="11"/>
          </p:nvPr>
        </p:nvSpPr>
        <p:spPr/>
        <p:txBody>
          <a:bodyPr/>
          <a:lstStyle/>
          <a:p>
            <a:endParaRPr lang="en-CA" dirty="0"/>
          </a:p>
        </p:txBody>
      </p:sp>
      <p:sp>
        <p:nvSpPr>
          <p:cNvPr id="27" name="Slide Number Placeholder 26"/>
          <p:cNvSpPr>
            <a:spLocks noGrp="1"/>
          </p:cNvSpPr>
          <p:nvPr>
            <p:ph type="sldNum" sz="quarter" idx="12"/>
          </p:nvPr>
        </p:nvSpPr>
        <p:spPr/>
        <p:txBody>
          <a:bodyPr/>
          <a:lstStyle/>
          <a:p>
            <a:fld id="{2C3CBB2B-5C35-4CFB-8778-98EA55BCF8F9}" type="slidenum">
              <a:rPr lang="en-CA" smtClean="0"/>
              <a:pPr/>
              <a:t>‹#›</a:t>
            </a:fld>
            <a:endParaRPr lang="en-CA"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F938FB-1EEA-43C7-BFA2-707DC014FAEF}" type="datetimeFigureOut">
              <a:rPr lang="en-CA" smtClean="0"/>
              <a:pPr/>
              <a:t>31/03/2012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C3CBB2B-5C35-4CFB-8778-98EA55BCF8F9}" type="slidenum">
              <a:rPr lang="en-CA" smtClean="0"/>
              <a:pPr/>
              <a:t>‹#›</a:t>
            </a:fld>
            <a:endParaRPr lang="en-CA"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F938FB-1EEA-43C7-BFA2-707DC014FAEF}" type="datetimeFigureOut">
              <a:rPr lang="en-CA" smtClean="0"/>
              <a:pPr/>
              <a:t>31/03/2012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C3CBB2B-5C35-4CFB-8778-98EA55BCF8F9}" type="slidenum">
              <a:rPr lang="en-CA" smtClean="0"/>
              <a:pPr/>
              <a:t>‹#›</a:t>
            </a:fld>
            <a:endParaRPr lang="en-CA"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F938FB-1EEA-43C7-BFA2-707DC014FAEF}" type="datetimeFigureOut">
              <a:rPr lang="en-CA" smtClean="0"/>
              <a:pPr/>
              <a:t>31/03/2012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C3CBB2B-5C35-4CFB-8778-98EA55BCF8F9}" type="slidenum">
              <a:rPr lang="en-CA" smtClean="0"/>
              <a:pPr/>
              <a:t>‹#›</a:t>
            </a:fld>
            <a:endParaRPr lang="en-CA"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FF938FB-1EEA-43C7-BFA2-707DC014FAEF}" type="datetimeFigureOut">
              <a:rPr lang="en-CA" smtClean="0"/>
              <a:pPr/>
              <a:t>31/03/2012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C3CBB2B-5C35-4CFB-8778-98EA55BCF8F9}" type="slidenum">
              <a:rPr lang="en-CA" smtClean="0"/>
              <a:pPr/>
              <a:t>‹#›</a:t>
            </a:fld>
            <a:endParaRPr lang="en-CA"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F938FB-1EEA-43C7-BFA2-707DC014FAEF}" type="datetimeFigureOut">
              <a:rPr lang="en-CA" smtClean="0"/>
              <a:pPr/>
              <a:t>31/03/2012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C3CBB2B-5C35-4CFB-8778-98EA55BCF8F9}" type="slidenum">
              <a:rPr lang="en-CA" smtClean="0"/>
              <a:pPr/>
              <a:t>‹#›</a:t>
            </a:fld>
            <a:endParaRPr lang="en-CA"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FF938FB-1EEA-43C7-BFA2-707DC014FAEF}" type="datetimeFigureOut">
              <a:rPr lang="en-CA" smtClean="0"/>
              <a:pPr/>
              <a:t>31/03/2012</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2C3CBB2B-5C35-4CFB-8778-98EA55BCF8F9}" type="slidenum">
              <a:rPr lang="en-CA" smtClean="0"/>
              <a:pPr/>
              <a:t>‹#›</a:t>
            </a:fld>
            <a:endParaRPr lang="en-CA"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F938FB-1EEA-43C7-BFA2-707DC014FAEF}" type="datetimeFigureOut">
              <a:rPr lang="en-CA" smtClean="0"/>
              <a:pPr/>
              <a:t>31/03/2012</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3CBB2B-5C35-4CFB-8778-98EA55BCF8F9}" type="slidenum">
              <a:rPr lang="en-CA" smtClean="0"/>
              <a:pPr/>
              <a:t>‹#›</a:t>
            </a:fld>
            <a:endParaRPr lang="en-CA"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938FB-1EEA-43C7-BFA2-707DC014FAEF}" type="datetimeFigureOut">
              <a:rPr lang="en-CA" smtClean="0"/>
              <a:pPr/>
              <a:t>31/03/2012</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2C3CBB2B-5C35-4CFB-8778-98EA55BCF8F9}" type="slidenum">
              <a:rPr lang="en-CA" smtClean="0"/>
              <a:pPr/>
              <a:t>‹#›</a:t>
            </a:fld>
            <a:endParaRPr lang="en-CA"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F938FB-1EEA-43C7-BFA2-707DC014FAEF}" type="datetimeFigureOut">
              <a:rPr lang="en-CA" smtClean="0"/>
              <a:pPr/>
              <a:t>31/03/2012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C3CBB2B-5C35-4CFB-8778-98EA55BCF8F9}" type="slidenum">
              <a:rPr lang="en-CA" smtClean="0"/>
              <a:pPr/>
              <a:t>‹#›</a:t>
            </a:fld>
            <a:endParaRPr lang="en-CA"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FF938FB-1EEA-43C7-BFA2-707DC014FAEF}" type="datetimeFigureOut">
              <a:rPr lang="en-CA" smtClean="0"/>
              <a:pPr/>
              <a:t>31/03/2012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8077200" y="6356350"/>
            <a:ext cx="609600" cy="365125"/>
          </a:xfrm>
        </p:spPr>
        <p:txBody>
          <a:bodyPr/>
          <a:lstStyle/>
          <a:p>
            <a:fld id="{2C3CBB2B-5C35-4CFB-8778-98EA55BCF8F9}" type="slidenum">
              <a:rPr lang="en-CA" smtClean="0"/>
              <a:pPr/>
              <a:t>‹#›</a:t>
            </a:fld>
            <a:endParaRPr lang="en-CA"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FF938FB-1EEA-43C7-BFA2-707DC014FAEF}" type="datetimeFigureOut">
              <a:rPr lang="en-CA" smtClean="0"/>
              <a:pPr/>
              <a:t>31/03/2012</a:t>
            </a:fld>
            <a:endParaRPr lang="en-CA"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C3CBB2B-5C35-4CFB-8778-98EA55BCF8F9}" type="slidenum">
              <a:rPr lang="en-CA" smtClean="0"/>
              <a:pPr/>
              <a:t>‹#›</a:t>
            </a:fld>
            <a:endParaRPr lang="en-CA"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theartwolf.com/10_expensive.ht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Body%20Worlds%20-%20Plastic%20Corpses!.flv"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484784"/>
            <a:ext cx="7851648" cy="1828800"/>
          </a:xfrm>
        </p:spPr>
        <p:txBody>
          <a:bodyPr>
            <a:normAutofit/>
          </a:bodyPr>
          <a:lstStyle/>
          <a:p>
            <a:r>
              <a:rPr lang="en-CA" sz="7200" dirty="0" smtClean="0"/>
              <a:t>AESTHETICS</a:t>
            </a:r>
            <a:endParaRPr lang="en-CA" sz="7200" dirty="0"/>
          </a:p>
        </p:txBody>
      </p:sp>
      <p:pic>
        <p:nvPicPr>
          <p:cNvPr id="10242" name="Picture 2" descr="http://www.utm.edu/research/iep-wp/wp-content/media/aestheti-300x177.jpg"/>
          <p:cNvPicPr>
            <a:picLocks noChangeAspect="1" noChangeArrowheads="1"/>
          </p:cNvPicPr>
          <p:nvPr/>
        </p:nvPicPr>
        <p:blipFill>
          <a:blip r:embed="rId2" cstate="print"/>
          <a:srcRect/>
          <a:stretch>
            <a:fillRect/>
          </a:stretch>
        </p:blipFill>
        <p:spPr bwMode="auto">
          <a:xfrm>
            <a:off x="395536" y="836712"/>
            <a:ext cx="3546604" cy="2079873"/>
          </a:xfrm>
          <a:prstGeom prst="rect">
            <a:avLst/>
          </a:prstGeom>
          <a:noFill/>
        </p:spPr>
      </p:pic>
      <p:pic>
        <p:nvPicPr>
          <p:cNvPr id="10244" name="Picture 4" descr="http://images.pingmag.jp/images/title/ashes01.jpg"/>
          <p:cNvPicPr>
            <a:picLocks noChangeAspect="1" noChangeArrowheads="1"/>
          </p:cNvPicPr>
          <p:nvPr/>
        </p:nvPicPr>
        <p:blipFill>
          <a:blip r:embed="rId3" cstate="print"/>
          <a:srcRect/>
          <a:stretch>
            <a:fillRect/>
          </a:stretch>
        </p:blipFill>
        <p:spPr bwMode="auto">
          <a:xfrm>
            <a:off x="1043608" y="3429000"/>
            <a:ext cx="3024336" cy="2631816"/>
          </a:xfrm>
          <a:prstGeom prst="rect">
            <a:avLst/>
          </a:prstGeom>
          <a:noFill/>
        </p:spPr>
      </p:pic>
      <p:pic>
        <p:nvPicPr>
          <p:cNvPr id="10246" name="Picture 6" descr="http://mmlcatalog.com/images/Aesthetics1.jpg"/>
          <p:cNvPicPr>
            <a:picLocks noChangeAspect="1" noChangeArrowheads="1"/>
          </p:cNvPicPr>
          <p:nvPr/>
        </p:nvPicPr>
        <p:blipFill>
          <a:blip r:embed="rId4" cstate="print"/>
          <a:srcRect/>
          <a:stretch>
            <a:fillRect/>
          </a:stretch>
        </p:blipFill>
        <p:spPr bwMode="auto">
          <a:xfrm>
            <a:off x="4860032" y="3861048"/>
            <a:ext cx="3600400" cy="2628292"/>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196752"/>
            <a:ext cx="7776864" cy="4524315"/>
          </a:xfrm>
          <a:prstGeom prst="rect">
            <a:avLst/>
          </a:prstGeom>
          <a:noFill/>
        </p:spPr>
        <p:txBody>
          <a:bodyPr wrap="square" rtlCol="0">
            <a:spAutoFit/>
          </a:bodyPr>
          <a:lstStyle/>
          <a:p>
            <a:r>
              <a:rPr lang="en-CA" sz="2400" b="1" dirty="0" smtClean="0">
                <a:solidFill>
                  <a:schemeClr val="accent1">
                    <a:lumMod val="50000"/>
                  </a:schemeClr>
                </a:solidFill>
              </a:rPr>
              <a:t>In small groups complete the following:</a:t>
            </a:r>
          </a:p>
          <a:p>
            <a:endParaRPr lang="en-CA" sz="2400" b="1" dirty="0" smtClean="0">
              <a:solidFill>
                <a:schemeClr val="accent1">
                  <a:lumMod val="50000"/>
                </a:schemeClr>
              </a:solidFill>
            </a:endParaRPr>
          </a:p>
          <a:p>
            <a:pPr>
              <a:buFont typeface="Wingdings" pitchFamily="2" charset="2"/>
              <a:buChar char="Ø"/>
            </a:pPr>
            <a:r>
              <a:rPr lang="en-CA" sz="2400" b="1" dirty="0" smtClean="0">
                <a:solidFill>
                  <a:schemeClr val="accent1">
                    <a:lumMod val="50000"/>
                  </a:schemeClr>
                </a:solidFill>
              </a:rPr>
              <a:t> Develop your own definition of art, based on a list of criteria that determine what is considered art work.</a:t>
            </a:r>
          </a:p>
          <a:p>
            <a:pPr>
              <a:buFont typeface="Wingdings" pitchFamily="2" charset="2"/>
              <a:buChar char="Ø"/>
            </a:pPr>
            <a:endParaRPr lang="en-CA" sz="2400" b="1" dirty="0" smtClean="0">
              <a:solidFill>
                <a:schemeClr val="accent1">
                  <a:lumMod val="50000"/>
                </a:schemeClr>
              </a:solidFill>
            </a:endParaRPr>
          </a:p>
          <a:p>
            <a:pPr>
              <a:buFont typeface="Wingdings" pitchFamily="2" charset="2"/>
              <a:buChar char="Ø"/>
            </a:pPr>
            <a:r>
              <a:rPr lang="en-CA" sz="2400" b="1" dirty="0" smtClean="0">
                <a:solidFill>
                  <a:schemeClr val="accent1">
                    <a:lumMod val="50000"/>
                  </a:schemeClr>
                </a:solidFill>
              </a:rPr>
              <a:t> As you develop your definition, consider what you deem to be art.  </a:t>
            </a:r>
          </a:p>
          <a:p>
            <a:pPr>
              <a:buFont typeface="Wingdings" pitchFamily="2" charset="2"/>
              <a:buChar char="Ø"/>
            </a:pPr>
            <a:endParaRPr lang="en-CA" sz="2400" b="1" dirty="0" smtClean="0">
              <a:solidFill>
                <a:schemeClr val="accent1">
                  <a:lumMod val="50000"/>
                </a:schemeClr>
              </a:solidFill>
            </a:endParaRPr>
          </a:p>
          <a:p>
            <a:pPr>
              <a:buFont typeface="Wingdings" pitchFamily="2" charset="2"/>
              <a:buChar char="Ø"/>
            </a:pPr>
            <a:r>
              <a:rPr lang="en-CA" sz="2400" b="1" dirty="0" smtClean="0">
                <a:solidFill>
                  <a:schemeClr val="accent1">
                    <a:lumMod val="50000"/>
                  </a:schemeClr>
                </a:solidFill>
              </a:rPr>
              <a:t> Provide some examples of works that you consider to be art and that you do not consider to be art, using your definition. </a:t>
            </a:r>
            <a:endParaRPr lang="en-CA" sz="2400" b="1"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484784"/>
            <a:ext cx="7992888" cy="1815882"/>
          </a:xfrm>
          <a:prstGeom prst="rect">
            <a:avLst/>
          </a:prstGeom>
          <a:noFill/>
        </p:spPr>
        <p:txBody>
          <a:bodyPr wrap="square" rtlCol="0">
            <a:spAutoFit/>
          </a:bodyPr>
          <a:lstStyle/>
          <a:p>
            <a:r>
              <a:rPr lang="en-CA" sz="2800" dirty="0" smtClean="0"/>
              <a:t>Lets now test/compare your criteria of art against the 10 most valuable paining in the world, using money as an indicator (which I know is contentious).</a:t>
            </a:r>
            <a:endParaRPr lang="en-CA" sz="2800" dirty="0"/>
          </a:p>
        </p:txBody>
      </p:sp>
      <p:sp>
        <p:nvSpPr>
          <p:cNvPr id="4" name="TextBox 3"/>
          <p:cNvSpPr txBox="1"/>
          <p:nvPr/>
        </p:nvSpPr>
        <p:spPr>
          <a:xfrm>
            <a:off x="971600" y="3645024"/>
            <a:ext cx="5904656" cy="523220"/>
          </a:xfrm>
          <a:prstGeom prst="rect">
            <a:avLst/>
          </a:prstGeom>
          <a:noFill/>
        </p:spPr>
        <p:txBody>
          <a:bodyPr wrap="square" rtlCol="0">
            <a:spAutoFit/>
          </a:bodyPr>
          <a:lstStyle/>
          <a:p>
            <a:r>
              <a:rPr lang="en-CA" sz="2800" dirty="0" smtClean="0">
                <a:hlinkClick r:id="rId2"/>
              </a:rPr>
              <a:t>10 Most Expensive Paintings Sold</a:t>
            </a:r>
            <a:endParaRPr lang="en-CA" sz="28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t>Defining Art </a:t>
            </a:r>
            <a:endParaRPr lang="en-CA" dirty="0"/>
          </a:p>
        </p:txBody>
      </p:sp>
      <p:sp>
        <p:nvSpPr>
          <p:cNvPr id="3" name="Content Placeholder 2"/>
          <p:cNvSpPr>
            <a:spLocks noGrp="1"/>
          </p:cNvSpPr>
          <p:nvPr>
            <p:ph idx="1"/>
          </p:nvPr>
        </p:nvSpPr>
        <p:spPr/>
        <p:txBody>
          <a:bodyPr>
            <a:normAutofit/>
          </a:bodyPr>
          <a:lstStyle/>
          <a:p>
            <a:r>
              <a:rPr lang="en-CA" sz="2800" dirty="0" smtClean="0"/>
              <a:t>The </a:t>
            </a:r>
            <a:r>
              <a:rPr lang="en-CA" sz="2800" dirty="0" smtClean="0"/>
              <a:t>definition of art has </a:t>
            </a:r>
            <a:r>
              <a:rPr lang="en-CA" sz="2800" b="1" dirty="0" smtClean="0"/>
              <a:t>traditionally</a:t>
            </a:r>
            <a:r>
              <a:rPr lang="en-CA" sz="2800" dirty="0" smtClean="0"/>
              <a:t> tended to focus on one or more of three aspects: </a:t>
            </a:r>
            <a:endParaRPr lang="en-CA" sz="2800" dirty="0" smtClean="0"/>
          </a:p>
          <a:p>
            <a:pPr lvl="1"/>
            <a:r>
              <a:rPr lang="en-CA" sz="2800" b="1" dirty="0" smtClean="0"/>
              <a:t>Representation</a:t>
            </a:r>
          </a:p>
          <a:p>
            <a:pPr lvl="1"/>
            <a:r>
              <a:rPr lang="en-CA" sz="2800" b="1" dirty="0" smtClean="0"/>
              <a:t>E</a:t>
            </a:r>
            <a:r>
              <a:rPr lang="en-CA" sz="2800" b="1" dirty="0" smtClean="0"/>
              <a:t>xpression</a:t>
            </a:r>
          </a:p>
          <a:p>
            <a:pPr lvl="1"/>
            <a:r>
              <a:rPr lang="en-CA" sz="2800" b="1" dirty="0" smtClean="0"/>
              <a:t> Form</a:t>
            </a:r>
          </a:p>
          <a:p>
            <a:pPr lvl="1">
              <a:buNone/>
            </a:pPr>
            <a:endParaRPr lang="en-CA" sz="2800" dirty="0" smtClean="0"/>
          </a:p>
          <a:p>
            <a:r>
              <a:rPr lang="en-CA" sz="2800" dirty="0" smtClean="0"/>
              <a:t>Each </a:t>
            </a:r>
            <a:r>
              <a:rPr lang="en-CA" sz="2800" dirty="0" smtClean="0"/>
              <a:t>of these aspects emphasizes different elements of what makes something a work of </a:t>
            </a:r>
            <a:r>
              <a:rPr lang="en-CA" sz="2800" dirty="0" smtClean="0"/>
              <a:t>art</a:t>
            </a:r>
            <a:endParaRPr lang="en-CA" sz="28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68728"/>
          </a:xfrm>
        </p:spPr>
        <p:txBody>
          <a:bodyPr>
            <a:normAutofit/>
          </a:bodyPr>
          <a:lstStyle/>
          <a:p>
            <a:r>
              <a:rPr lang="en-CA" dirty="0" smtClean="0"/>
              <a:t>Defining Art cont…</a:t>
            </a:r>
            <a:endParaRPr lang="en-CA" dirty="0"/>
          </a:p>
        </p:txBody>
      </p:sp>
      <p:sp>
        <p:nvSpPr>
          <p:cNvPr id="3" name="Content Placeholder 2"/>
          <p:cNvSpPr>
            <a:spLocks noGrp="1"/>
          </p:cNvSpPr>
          <p:nvPr>
            <p:ph idx="1"/>
          </p:nvPr>
        </p:nvSpPr>
        <p:spPr>
          <a:xfrm>
            <a:off x="0" y="1988840"/>
            <a:ext cx="8676456" cy="4317112"/>
          </a:xfrm>
        </p:spPr>
        <p:txBody>
          <a:bodyPr/>
          <a:lstStyle/>
          <a:p>
            <a:pPr marL="274320" lvl="1" indent="-274320">
              <a:buClr>
                <a:schemeClr val="accent3"/>
              </a:buClr>
              <a:buSzPct val="95000"/>
            </a:pPr>
            <a:r>
              <a:rPr lang="en-CA" sz="2800" dirty="0" smtClean="0"/>
              <a:t>Most works of art contain all three aspects, but determining which is most important for judging the merit of a work of art </a:t>
            </a:r>
            <a:r>
              <a:rPr lang="en-CA" sz="2800" dirty="0" smtClean="0"/>
              <a:t>varies </a:t>
            </a:r>
          </a:p>
          <a:p>
            <a:pPr marL="274320" lvl="1" indent="-274320">
              <a:buClr>
                <a:schemeClr val="accent3"/>
              </a:buClr>
              <a:buSzPct val="95000"/>
              <a:buNone/>
            </a:pPr>
            <a:endParaRPr lang="en-CA" sz="2800" dirty="0" smtClean="0"/>
          </a:p>
          <a:p>
            <a:pPr marL="274320" lvl="1" indent="-274320">
              <a:buClr>
                <a:schemeClr val="accent3"/>
              </a:buClr>
              <a:buSzPct val="95000"/>
            </a:pPr>
            <a:r>
              <a:rPr lang="en-CA" sz="2800" dirty="0" smtClean="0"/>
              <a:t>While </a:t>
            </a:r>
            <a:r>
              <a:rPr lang="en-CA" sz="2800" dirty="0" smtClean="0"/>
              <a:t>all three continue to be central to definitions of art, each was the dominant view at different times in the past. </a:t>
            </a:r>
          </a:p>
          <a:p>
            <a:endParaRPr lang="en-CA"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t>1. </a:t>
            </a:r>
            <a:r>
              <a:rPr lang="en-CA" b="1" dirty="0" smtClean="0"/>
              <a:t>Representation</a:t>
            </a:r>
            <a:endParaRPr lang="en-CA" dirty="0"/>
          </a:p>
        </p:txBody>
      </p:sp>
      <p:sp>
        <p:nvSpPr>
          <p:cNvPr id="3" name="Content Placeholder 2"/>
          <p:cNvSpPr>
            <a:spLocks noGrp="1"/>
          </p:cNvSpPr>
          <p:nvPr>
            <p:ph idx="1"/>
          </p:nvPr>
        </p:nvSpPr>
        <p:spPr>
          <a:xfrm>
            <a:off x="457200" y="1935480"/>
            <a:ext cx="8229600" cy="4922520"/>
          </a:xfrm>
        </p:spPr>
        <p:txBody>
          <a:bodyPr>
            <a:noAutofit/>
          </a:bodyPr>
          <a:lstStyle/>
          <a:p>
            <a:r>
              <a:rPr lang="en-CA" sz="3200" dirty="0" smtClean="0"/>
              <a:t>Traced </a:t>
            </a:r>
            <a:r>
              <a:rPr lang="en-CA" sz="3200" dirty="0" smtClean="0"/>
              <a:t>back to Plato, focuses on art as </a:t>
            </a:r>
            <a:r>
              <a:rPr lang="en-CA" sz="3200" b="1" dirty="0" smtClean="0"/>
              <a:t>mimesis</a:t>
            </a:r>
            <a:r>
              <a:rPr lang="en-CA" sz="3200" dirty="0" smtClean="0"/>
              <a:t>, a term usually translated as </a:t>
            </a:r>
            <a:r>
              <a:rPr lang="en-CA" sz="3200" b="1" dirty="0" smtClean="0"/>
              <a:t>imitation or </a:t>
            </a:r>
            <a:r>
              <a:rPr lang="en-CA" sz="3200" b="1" dirty="0" smtClean="0"/>
              <a:t>mimicry</a:t>
            </a:r>
          </a:p>
          <a:p>
            <a:pPr>
              <a:buNone/>
            </a:pPr>
            <a:endParaRPr lang="en-CA" sz="3200" dirty="0" smtClean="0"/>
          </a:p>
          <a:p>
            <a:r>
              <a:rPr lang="en-CA" sz="3200" dirty="0" smtClean="0"/>
              <a:t>In </a:t>
            </a:r>
            <a:r>
              <a:rPr lang="en-CA" sz="3200" dirty="0" smtClean="0"/>
              <a:t>this definition, </a:t>
            </a:r>
            <a:r>
              <a:rPr lang="en-CA" sz="3200" b="1" dirty="0" smtClean="0"/>
              <a:t>art should resemble reality</a:t>
            </a:r>
            <a:r>
              <a:rPr lang="en-CA" sz="3200" dirty="0" smtClean="0"/>
              <a:t>. </a:t>
            </a:r>
            <a:r>
              <a:rPr lang="en-CA" sz="3200" dirty="0" smtClean="0"/>
              <a:t>Plato </a:t>
            </a:r>
            <a:r>
              <a:rPr lang="en-CA" sz="3200" dirty="0" smtClean="0"/>
              <a:t>believed that the reality we perceive is not the true reality, he believed that </a:t>
            </a:r>
            <a:r>
              <a:rPr lang="en-CA" sz="3200" b="1" dirty="0" smtClean="0"/>
              <a:t>art was a copy of a false copy of true reality</a:t>
            </a:r>
            <a:r>
              <a:rPr lang="en-CA" sz="3200" dirty="0" smtClean="0"/>
              <a:t>. </a:t>
            </a:r>
            <a:r>
              <a:rPr lang="en-CA" sz="3200" dirty="0" smtClean="0"/>
              <a:t> (think back to the “ideal form”)</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6059016" cy="5199856"/>
          </a:xfrm>
        </p:spPr>
        <p:txBody>
          <a:bodyPr>
            <a:normAutofit lnSpcReduction="10000"/>
          </a:bodyPr>
          <a:lstStyle/>
          <a:p>
            <a:r>
              <a:rPr lang="en-CA" sz="3200" dirty="0" smtClean="0"/>
              <a:t>In fact, Plato was not a fan of art, seeing it as able to arouse false and dangerous ideas in those not educated to appreciate its true falseness. </a:t>
            </a:r>
            <a:endParaRPr lang="en-CA" sz="3200" dirty="0" smtClean="0"/>
          </a:p>
          <a:p>
            <a:pPr>
              <a:buNone/>
            </a:pPr>
            <a:endParaRPr lang="en-CA" sz="3200" dirty="0" smtClean="0"/>
          </a:p>
          <a:p>
            <a:r>
              <a:rPr lang="en-CA" sz="3200" dirty="0" smtClean="0"/>
              <a:t>In </a:t>
            </a:r>
            <a:r>
              <a:rPr lang="en-CA" sz="3200" dirty="0" smtClean="0"/>
              <a:t>the ideal society he proposed in </a:t>
            </a:r>
            <a:r>
              <a:rPr lang="en-CA" sz="3200" i="1" dirty="0" smtClean="0"/>
              <a:t>The Republic</a:t>
            </a:r>
            <a:r>
              <a:rPr lang="en-CA" sz="3200" dirty="0" smtClean="0"/>
              <a:t>, he argued that </a:t>
            </a:r>
            <a:r>
              <a:rPr lang="en-CA" sz="3200" b="1" dirty="0" smtClean="0"/>
              <a:t>art should be strictly controlled and censored by the Guardians</a:t>
            </a:r>
            <a:r>
              <a:rPr lang="en-CA" sz="3200" dirty="0" smtClean="0"/>
              <a:t>. </a:t>
            </a:r>
          </a:p>
          <a:p>
            <a:pPr>
              <a:buNone/>
            </a:pPr>
            <a:endParaRPr lang="en-CA" dirty="0"/>
          </a:p>
        </p:txBody>
      </p:sp>
      <p:pic>
        <p:nvPicPr>
          <p:cNvPr id="4" name="Picture 2"/>
          <p:cNvPicPr>
            <a:picLocks noChangeAspect="1" noChangeArrowheads="1"/>
          </p:cNvPicPr>
          <p:nvPr/>
        </p:nvPicPr>
        <p:blipFill>
          <a:blip r:embed="rId2" cstate="print"/>
          <a:srcRect/>
          <a:stretch>
            <a:fillRect/>
          </a:stretch>
        </p:blipFill>
        <p:spPr bwMode="auto">
          <a:xfrm>
            <a:off x="5652120" y="1052736"/>
            <a:ext cx="3908011" cy="28273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487888"/>
          </a:xfrm>
        </p:spPr>
        <p:txBody>
          <a:bodyPr>
            <a:normAutofit/>
          </a:bodyPr>
          <a:lstStyle/>
          <a:p>
            <a:r>
              <a:rPr lang="en-CA" sz="3200" dirty="0" smtClean="0"/>
              <a:t>This notion of </a:t>
            </a:r>
            <a:r>
              <a:rPr lang="en-CA" sz="3200" b="1" dirty="0" smtClean="0"/>
              <a:t>art as imitated reality</a:t>
            </a:r>
            <a:r>
              <a:rPr lang="en-CA" sz="3200" dirty="0" smtClean="0"/>
              <a:t> was the dominant idea until the end of the 18th century. </a:t>
            </a:r>
            <a:endParaRPr lang="en-CA" sz="3200" dirty="0" smtClean="0"/>
          </a:p>
          <a:p>
            <a:pPr>
              <a:buNone/>
            </a:pPr>
            <a:endParaRPr lang="en-CA" sz="3200" dirty="0" smtClean="0"/>
          </a:p>
          <a:p>
            <a:r>
              <a:rPr lang="en-CA" sz="3200" dirty="0" smtClean="0"/>
              <a:t>Most </a:t>
            </a:r>
            <a:r>
              <a:rPr lang="en-CA" sz="3200" dirty="0" smtClean="0"/>
              <a:t>art was created with this in mind and superior works of art were considered to be those that most closely captured the truth of reality: </a:t>
            </a:r>
            <a:r>
              <a:rPr lang="en-CA" sz="3200" b="1" dirty="0" smtClean="0"/>
              <a:t>art is not about itself, it is about the objective universe and the artist's skill in imitating it</a:t>
            </a:r>
            <a:r>
              <a:rPr lang="en-CA" sz="3200" dirty="0" smtClean="0"/>
              <a:t>. </a:t>
            </a:r>
            <a:endParaRPr lang="en-CA" sz="3200" dirty="0" smtClean="0"/>
          </a:p>
          <a:p>
            <a:pPr>
              <a:buNone/>
            </a:pPr>
            <a:endParaRPr lang="en-CA" dirty="0" smtClean="0"/>
          </a:p>
          <a:p>
            <a:endParaRPr lang="en-CA"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343872"/>
          </a:xfrm>
        </p:spPr>
        <p:txBody>
          <a:bodyPr>
            <a:normAutofit/>
          </a:bodyPr>
          <a:lstStyle/>
          <a:p>
            <a:r>
              <a:rPr lang="en-CA" dirty="0" smtClean="0"/>
              <a:t>A superior work of art </a:t>
            </a:r>
            <a:r>
              <a:rPr lang="en-CA" b="1" dirty="0" smtClean="0"/>
              <a:t>captures the essence of truth </a:t>
            </a:r>
            <a:r>
              <a:rPr lang="en-CA" dirty="0" smtClean="0"/>
              <a:t>showing you a side of reality that you had not appreciated before. </a:t>
            </a:r>
            <a:r>
              <a:rPr lang="en-CA" i="1" dirty="0" smtClean="0"/>
              <a:t>For example, a painting of a tree should look like a tree. </a:t>
            </a:r>
          </a:p>
          <a:p>
            <a:pPr>
              <a:buNone/>
            </a:pPr>
            <a:endParaRPr lang="en-CA" dirty="0" smtClean="0"/>
          </a:p>
          <a:p>
            <a:r>
              <a:rPr lang="en-CA" dirty="0" smtClean="0"/>
              <a:t>However</a:t>
            </a:r>
            <a:r>
              <a:rPr lang="en-CA" dirty="0" smtClean="0"/>
              <a:t>, </a:t>
            </a:r>
            <a:r>
              <a:rPr lang="en-CA" b="1" dirty="0" smtClean="0"/>
              <a:t>how one imitates reality is a challenge</a:t>
            </a:r>
            <a:r>
              <a:rPr lang="en-CA" dirty="0" smtClean="0"/>
              <a:t>. For example, in telling a story, should it be narrated from the perspective of one of the participants or by an outside, objective narrator? </a:t>
            </a:r>
            <a:endParaRPr lang="en-CA" dirty="0" smtClean="0"/>
          </a:p>
          <a:p>
            <a:r>
              <a:rPr lang="en-CA" dirty="0" smtClean="0"/>
              <a:t>In </a:t>
            </a:r>
            <a:r>
              <a:rPr lang="en-CA" dirty="0" smtClean="0"/>
              <a:t>addition, there is the question of which reality is being mimicked, to which was the problem that Plato alluded. </a:t>
            </a:r>
          </a:p>
          <a:p>
            <a:endParaRPr lang="en-CA"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188640" y="0"/>
            <a:ext cx="6624736" cy="521076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563888" y="1532979"/>
            <a:ext cx="5580112" cy="5325021"/>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r>
              <a:rPr lang="en-CA" b="1" dirty="0" smtClean="0"/>
              <a:t>2. </a:t>
            </a:r>
            <a:r>
              <a:rPr lang="en-CA" b="1" dirty="0" smtClean="0"/>
              <a:t>Expression</a:t>
            </a:r>
            <a:endParaRPr lang="en-CA" dirty="0"/>
          </a:p>
        </p:txBody>
      </p:sp>
      <p:sp>
        <p:nvSpPr>
          <p:cNvPr id="3" name="Content Placeholder 2"/>
          <p:cNvSpPr>
            <a:spLocks noGrp="1"/>
          </p:cNvSpPr>
          <p:nvPr>
            <p:ph idx="1"/>
          </p:nvPr>
        </p:nvSpPr>
        <p:spPr>
          <a:xfrm>
            <a:off x="457200" y="1628800"/>
            <a:ext cx="8229600" cy="5229200"/>
          </a:xfrm>
        </p:spPr>
        <p:txBody>
          <a:bodyPr>
            <a:normAutofit/>
          </a:bodyPr>
          <a:lstStyle/>
          <a:p>
            <a:r>
              <a:rPr lang="en-CA" dirty="0" smtClean="0"/>
              <a:t>Expressionism </a:t>
            </a:r>
            <a:r>
              <a:rPr lang="en-CA" dirty="0" smtClean="0"/>
              <a:t>traces back to Aristotle. It focuses on the ability of art to communicate meaning, particularly </a:t>
            </a:r>
            <a:r>
              <a:rPr lang="en-CA" b="1" dirty="0" smtClean="0"/>
              <a:t>emotional meaning. </a:t>
            </a:r>
            <a:endParaRPr lang="en-CA" b="1" dirty="0" smtClean="0"/>
          </a:p>
          <a:p>
            <a:r>
              <a:rPr lang="en-CA" dirty="0" smtClean="0"/>
              <a:t>Aristotle </a:t>
            </a:r>
            <a:r>
              <a:rPr lang="en-CA" dirty="0" smtClean="0"/>
              <a:t>saw art as providing </a:t>
            </a:r>
            <a:r>
              <a:rPr lang="en-CA" b="1" dirty="0" smtClean="0"/>
              <a:t>catharsis</a:t>
            </a:r>
            <a:r>
              <a:rPr lang="en-CA" dirty="0" smtClean="0"/>
              <a:t>, which allowed the audience to </a:t>
            </a:r>
            <a:r>
              <a:rPr lang="en-CA" b="1" dirty="0" smtClean="0"/>
              <a:t>feel the emotions intended by the artist through the medium of the artwork</a:t>
            </a:r>
            <a:r>
              <a:rPr lang="en-CA" dirty="0" smtClean="0"/>
              <a:t>. </a:t>
            </a:r>
            <a:endParaRPr lang="en-CA" dirty="0" smtClean="0"/>
          </a:p>
          <a:p>
            <a:r>
              <a:rPr lang="en-CA" dirty="0" smtClean="0"/>
              <a:t>In </a:t>
            </a:r>
            <a:r>
              <a:rPr lang="en-CA" dirty="0" smtClean="0"/>
              <a:t>this definition, </a:t>
            </a:r>
            <a:r>
              <a:rPr lang="en-CA" b="1" dirty="0" smtClean="0"/>
              <a:t>art is about the audience and its response to art</a:t>
            </a:r>
            <a:r>
              <a:rPr lang="en-CA" dirty="0" smtClean="0"/>
              <a:t> - it is about </a:t>
            </a:r>
            <a:r>
              <a:rPr lang="en-CA" b="1" dirty="0" smtClean="0"/>
              <a:t>how the art makes you feel</a:t>
            </a:r>
            <a:r>
              <a:rPr lang="en-CA" dirty="0" smtClean="0"/>
              <a:t>. A superior work of art will cause a wide audience to learn an emotional truth, to feel the artist's expression.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764704"/>
            <a:ext cx="8136904" cy="5262979"/>
          </a:xfrm>
          <a:prstGeom prst="rect">
            <a:avLst/>
          </a:prstGeom>
          <a:noFill/>
        </p:spPr>
        <p:txBody>
          <a:bodyPr wrap="square" rtlCol="0">
            <a:spAutoFit/>
          </a:bodyPr>
          <a:lstStyle/>
          <a:p>
            <a:r>
              <a:rPr lang="en-CA" sz="3600" b="1" dirty="0" smtClean="0">
                <a:solidFill>
                  <a:srgbClr val="FF0000"/>
                </a:solidFill>
              </a:rPr>
              <a:t>Aesthetics </a:t>
            </a:r>
          </a:p>
          <a:p>
            <a:endParaRPr lang="en-CA" b="1" dirty="0" smtClean="0"/>
          </a:p>
          <a:p>
            <a:r>
              <a:rPr lang="en-CA" sz="2400" dirty="0" smtClean="0"/>
              <a:t>While the current meaning of the term aesthetics and the study of it date from the 18th century, Aesthetics has its roots in Ancient Greece. </a:t>
            </a:r>
          </a:p>
          <a:p>
            <a:endParaRPr lang="en-CA" sz="2400" dirty="0"/>
          </a:p>
          <a:p>
            <a:r>
              <a:rPr lang="en-CA" sz="2400" dirty="0" smtClean="0"/>
              <a:t>Originally, it referred to ideas of beauty. The current term most similar in meaning is esthetics, which is what beauticians study. </a:t>
            </a:r>
          </a:p>
          <a:p>
            <a:endParaRPr lang="en-CA" sz="2400" dirty="0" smtClean="0"/>
          </a:p>
          <a:p>
            <a:r>
              <a:rPr lang="en-CA" sz="2400" dirty="0" smtClean="0"/>
              <a:t>The study of the beautiful has now expanded to include theories of art, a term related to the skill or craft of making something.</a:t>
            </a:r>
          </a:p>
          <a:p>
            <a:endParaRPr lang="en-CA"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12071" y="0"/>
            <a:ext cx="9356072"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949280"/>
          </a:xfrm>
        </p:spPr>
        <p:txBody>
          <a:bodyPr>
            <a:normAutofit/>
          </a:bodyPr>
          <a:lstStyle/>
          <a:p>
            <a:r>
              <a:rPr lang="en-CA" sz="2700" dirty="0" smtClean="0"/>
              <a:t>This view of art was the dominant one during the 19th century and into the 20th. Art was seen as </a:t>
            </a:r>
            <a:r>
              <a:rPr lang="en-CA" sz="2700" b="1" dirty="0" smtClean="0"/>
              <a:t>telling us something, either about ourselves or the human condition, primarily through its ability to affect our emotions</a:t>
            </a:r>
            <a:r>
              <a:rPr lang="en-CA" sz="2700" dirty="0" smtClean="0"/>
              <a:t>. </a:t>
            </a:r>
            <a:endParaRPr lang="en-CA" sz="2700" dirty="0" smtClean="0"/>
          </a:p>
          <a:p>
            <a:r>
              <a:rPr lang="en-CA" sz="2700" dirty="0" smtClean="0"/>
              <a:t>In </a:t>
            </a:r>
            <a:r>
              <a:rPr lang="en-CA" sz="2700" dirty="0" smtClean="0"/>
              <a:t>fact, the idea of self-expression came to dominate those who held this view of what was art, and art was often </a:t>
            </a:r>
            <a:r>
              <a:rPr lang="en-CA" sz="2700" b="1" dirty="0" smtClean="0"/>
              <a:t>seen as something each of us should do for ourselves alone</a:t>
            </a:r>
            <a:r>
              <a:rPr lang="en-CA" sz="2700" dirty="0" smtClean="0"/>
              <a:t>. </a:t>
            </a:r>
            <a:r>
              <a:rPr lang="en-CA" sz="2700" b="1" dirty="0" smtClean="0"/>
              <a:t>Art was an experience</a:t>
            </a:r>
            <a:r>
              <a:rPr lang="en-CA" sz="2700" dirty="0" smtClean="0"/>
              <a:t>. </a:t>
            </a:r>
            <a:endParaRPr lang="en-CA" sz="2700" dirty="0" smtClean="0"/>
          </a:p>
          <a:p>
            <a:r>
              <a:rPr lang="en-CA" sz="2700" dirty="0" smtClean="0"/>
              <a:t>For </a:t>
            </a:r>
            <a:r>
              <a:rPr lang="en-CA" sz="2700" dirty="0" smtClean="0"/>
              <a:t>example, a painting of a tree does not need to look like a tree, but it should express the experience of being a tree. </a:t>
            </a:r>
          </a:p>
          <a:p>
            <a:endParaRPr lang="en-CA"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832648"/>
          </a:xfrm>
        </p:spPr>
        <p:txBody>
          <a:bodyPr>
            <a:normAutofit lnSpcReduction="10000"/>
          </a:bodyPr>
          <a:lstStyle/>
          <a:p>
            <a:r>
              <a:rPr lang="en-CA" dirty="0" smtClean="0"/>
              <a:t>In this view, the </a:t>
            </a:r>
            <a:r>
              <a:rPr lang="en-CA" b="1" dirty="0" smtClean="0"/>
              <a:t>audience is the key element </a:t>
            </a:r>
            <a:r>
              <a:rPr lang="en-CA" dirty="0" smtClean="0"/>
              <a:t>of an artwork. How they react, their thoughts and emotions roused by the art, rather than the intentions of the artist, was paramount. </a:t>
            </a:r>
            <a:endParaRPr lang="en-CA" dirty="0" smtClean="0"/>
          </a:p>
          <a:p>
            <a:pPr>
              <a:buNone/>
            </a:pPr>
            <a:endParaRPr lang="en-CA" dirty="0" smtClean="0"/>
          </a:p>
          <a:p>
            <a:r>
              <a:rPr lang="en-CA" dirty="0" smtClean="0"/>
              <a:t>The </a:t>
            </a:r>
            <a:r>
              <a:rPr lang="en-CA" dirty="0" smtClean="0"/>
              <a:t>skill of the artist, and the value of the art, was measured by the ability to </a:t>
            </a:r>
            <a:r>
              <a:rPr lang="en-CA" b="1" dirty="0" smtClean="0"/>
              <a:t>evoke experiences in the audience.</a:t>
            </a:r>
            <a:r>
              <a:rPr lang="en-CA" dirty="0" smtClean="0"/>
              <a:t> </a:t>
            </a:r>
            <a:endParaRPr lang="en-CA" dirty="0" smtClean="0"/>
          </a:p>
          <a:p>
            <a:pPr>
              <a:buNone/>
            </a:pPr>
            <a:endParaRPr lang="en-CA" dirty="0" smtClean="0"/>
          </a:p>
          <a:p>
            <a:r>
              <a:rPr lang="en-CA" dirty="0" smtClean="0"/>
              <a:t>This </a:t>
            </a:r>
            <a:r>
              <a:rPr lang="en-CA" dirty="0" smtClean="0"/>
              <a:t>idea was notably expressed by the American John Dewey in Art as Experience (1934), who argued that what made something art was its ability to create an aesthetic experience, a sense of beauty, in the audience. </a:t>
            </a:r>
            <a:r>
              <a:rPr lang="en-CA" b="1" dirty="0" smtClean="0"/>
              <a:t>Without an audience, there could be no art. </a:t>
            </a:r>
          </a:p>
          <a:p>
            <a:endParaRPr lang="en-CA" dirty="0" smtClean="0"/>
          </a:p>
          <a:p>
            <a:endParaRPr lang="en-CA"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487888"/>
          </a:xfrm>
        </p:spPr>
        <p:txBody>
          <a:bodyPr>
            <a:normAutofit/>
          </a:bodyPr>
          <a:lstStyle/>
          <a:p>
            <a:r>
              <a:rPr lang="en-CA" sz="2800" dirty="0" smtClean="0"/>
              <a:t>One difficulty with this affective definition of art is that the artist's intended emotions may not be those felt by the audience. </a:t>
            </a:r>
            <a:endParaRPr lang="en-CA" sz="2800" dirty="0" smtClean="0"/>
          </a:p>
          <a:p>
            <a:pPr>
              <a:buNone/>
            </a:pPr>
            <a:endParaRPr lang="en-CA" sz="2800" dirty="0" smtClean="0"/>
          </a:p>
          <a:p>
            <a:r>
              <a:rPr lang="en-CA" sz="2800" dirty="0" smtClean="0"/>
              <a:t>If </a:t>
            </a:r>
            <a:r>
              <a:rPr lang="en-CA" sz="2800" dirty="0" smtClean="0"/>
              <a:t>this is the case, has the artist failed? Or has the artist succeeded, albeit in an unintended way? </a:t>
            </a:r>
            <a:endParaRPr lang="en-CA" sz="2800" dirty="0" smtClean="0"/>
          </a:p>
          <a:p>
            <a:pPr>
              <a:buNone/>
            </a:pPr>
            <a:endParaRPr lang="en-CA" sz="2800" dirty="0" smtClean="0"/>
          </a:p>
          <a:p>
            <a:r>
              <a:rPr lang="en-CA" sz="2800" dirty="0" smtClean="0"/>
              <a:t>For </a:t>
            </a:r>
            <a:r>
              <a:rPr lang="en-CA" sz="2800" dirty="0" smtClean="0"/>
              <a:t>example, many people may read the same novel but have greatly different experiences. They may not even agree on what the novel was really about. </a:t>
            </a:r>
            <a:endParaRPr lang="en-CA" sz="28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normAutofit/>
          </a:bodyPr>
          <a:lstStyle/>
          <a:p>
            <a:r>
              <a:rPr lang="en-CA" dirty="0" smtClean="0"/>
              <a:t>If art is about the experience of the audience, and each person can be considered an entire audience, does this mean that the novel was about what each person felt it to be about, and within this view, what of the artist's intention? </a:t>
            </a:r>
            <a:endParaRPr lang="en-CA" dirty="0" smtClean="0"/>
          </a:p>
          <a:p>
            <a:endParaRPr lang="en-CA" dirty="0" smtClean="0"/>
          </a:p>
          <a:p>
            <a:r>
              <a:rPr lang="en-CA" dirty="0" smtClean="0"/>
              <a:t>Some </a:t>
            </a:r>
            <a:r>
              <a:rPr lang="en-CA" dirty="0" smtClean="0"/>
              <a:t>argue that the intention of the artist is irrelevant to the work of art and all that matters is the audience response to it. </a:t>
            </a:r>
            <a:endParaRPr lang="en-CA" dirty="0" smtClean="0"/>
          </a:p>
          <a:p>
            <a:pPr>
              <a:buNone/>
            </a:pPr>
            <a:endParaRPr lang="en-CA" dirty="0" smtClean="0"/>
          </a:p>
          <a:p>
            <a:r>
              <a:rPr lang="en-CA" dirty="0" smtClean="0"/>
              <a:t>Finally</a:t>
            </a:r>
            <a:r>
              <a:rPr lang="en-CA" dirty="0" smtClean="0"/>
              <a:t>, if art is defined only as something that affects you, nearly anything which causes an emotional reaction could be considered art. </a:t>
            </a:r>
          </a:p>
          <a:p>
            <a:endParaRPr lang="en-CA" dirty="0" smtClean="0"/>
          </a:p>
          <a:p>
            <a:endParaRPr lang="en-CA"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67544" y="476672"/>
            <a:ext cx="8306742" cy="596004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3682752" cy="3221712"/>
          </a:xfrm>
        </p:spPr>
        <p:txBody>
          <a:bodyPr>
            <a:normAutofit/>
          </a:bodyPr>
          <a:lstStyle/>
          <a:p>
            <a:r>
              <a:rPr lang="en-CA" sz="4400" dirty="0" smtClean="0"/>
              <a:t>Is this art?</a:t>
            </a:r>
            <a:endParaRPr lang="en-CA" sz="4400" dirty="0"/>
          </a:p>
        </p:txBody>
      </p:sp>
      <p:pic>
        <p:nvPicPr>
          <p:cNvPr id="8194" name="Picture 2"/>
          <p:cNvPicPr>
            <a:picLocks noChangeAspect="1" noChangeArrowheads="1"/>
          </p:cNvPicPr>
          <p:nvPr/>
        </p:nvPicPr>
        <p:blipFill>
          <a:blip r:embed="rId2" cstate="print"/>
          <a:srcRect/>
          <a:stretch>
            <a:fillRect/>
          </a:stretch>
        </p:blipFill>
        <p:spPr bwMode="auto">
          <a:xfrm>
            <a:off x="4067944" y="908720"/>
            <a:ext cx="4807789" cy="5718001"/>
          </a:xfrm>
          <a:prstGeom prst="rect">
            <a:avLst/>
          </a:prstGeom>
          <a:noFill/>
          <a:ln w="9525">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r>
              <a:rPr lang="en-CA" b="1" dirty="0" smtClean="0"/>
              <a:t>3. </a:t>
            </a:r>
            <a:r>
              <a:rPr lang="en-CA" b="1" dirty="0" smtClean="0"/>
              <a:t>Formalism</a:t>
            </a:r>
            <a:endParaRPr lang="en-CA" dirty="0"/>
          </a:p>
        </p:txBody>
      </p:sp>
      <p:sp>
        <p:nvSpPr>
          <p:cNvPr id="3" name="Content Placeholder 2"/>
          <p:cNvSpPr>
            <a:spLocks noGrp="1"/>
          </p:cNvSpPr>
          <p:nvPr>
            <p:ph idx="1"/>
          </p:nvPr>
        </p:nvSpPr>
        <p:spPr>
          <a:xfrm>
            <a:off x="457200" y="1700808"/>
            <a:ext cx="8229600" cy="4623792"/>
          </a:xfrm>
        </p:spPr>
        <p:txBody>
          <a:bodyPr>
            <a:normAutofit/>
          </a:bodyPr>
          <a:lstStyle/>
          <a:p>
            <a:r>
              <a:rPr lang="en-CA" sz="2800" dirty="0" smtClean="0"/>
              <a:t>This tradition traces its roots to the 18th century and in particular to Immanuel Kant. It is the intention of the artist to create a work that makes something </a:t>
            </a:r>
            <a:r>
              <a:rPr lang="en-CA" sz="2800" b="1" dirty="0" smtClean="0"/>
              <a:t>art-art cannot be accidental</a:t>
            </a:r>
            <a:r>
              <a:rPr lang="en-CA" sz="2800" dirty="0" smtClean="0"/>
              <a:t>. </a:t>
            </a:r>
            <a:endParaRPr lang="en-CA" sz="2800" dirty="0" smtClean="0"/>
          </a:p>
          <a:p>
            <a:pPr>
              <a:buNone/>
            </a:pPr>
            <a:endParaRPr lang="en-CA" sz="2800" dirty="0" smtClean="0"/>
          </a:p>
          <a:p>
            <a:r>
              <a:rPr lang="en-CA" sz="2800" dirty="0" smtClean="0"/>
              <a:t>The </a:t>
            </a:r>
            <a:r>
              <a:rPr lang="en-CA" sz="2800" dirty="0" smtClean="0"/>
              <a:t>focus here is not on how well the work of art represents reality or moves the audience</a:t>
            </a:r>
            <a:r>
              <a:rPr lang="en-CA" sz="2800" dirty="0" smtClean="0"/>
              <a:t>; </a:t>
            </a:r>
            <a:r>
              <a:rPr lang="en-CA" sz="2800" b="1" dirty="0" smtClean="0"/>
              <a:t>it is on how well the work of art conforms to the goals and ideals of its form of art</a:t>
            </a:r>
            <a:r>
              <a:rPr lang="en-CA" sz="2800" dirty="0" smtClean="0"/>
              <a:t>. </a:t>
            </a:r>
          </a:p>
          <a:p>
            <a:endParaRPr lang="en-CA"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199856"/>
          </a:xfrm>
        </p:spPr>
        <p:txBody>
          <a:bodyPr>
            <a:normAutofit/>
          </a:bodyPr>
          <a:lstStyle/>
          <a:p>
            <a:r>
              <a:rPr lang="en-CA" dirty="0" smtClean="0"/>
              <a:t>For example, a painting does not have to represent anything or communicate anything to the audience; it does not need to be about anything, so long as </a:t>
            </a:r>
            <a:r>
              <a:rPr lang="en-CA" b="1" dirty="0" smtClean="0"/>
              <a:t>it demonstrates some aspect of the art of painting, such as technique or originality</a:t>
            </a:r>
            <a:r>
              <a:rPr lang="en-CA" dirty="0" smtClean="0"/>
              <a:t>. </a:t>
            </a:r>
          </a:p>
          <a:p>
            <a:pPr>
              <a:buNone/>
            </a:pPr>
            <a:endParaRPr lang="en-CA" dirty="0" smtClean="0"/>
          </a:p>
          <a:p>
            <a:r>
              <a:rPr lang="en-CA" dirty="0" smtClean="0"/>
              <a:t>This </a:t>
            </a:r>
            <a:r>
              <a:rPr lang="en-CA" dirty="0" smtClean="0"/>
              <a:t>view dominated much of the 20th century and stretched the definition of art to include many works that would not have been considered art previously, such as the abstract paintings of American </a:t>
            </a:r>
            <a:r>
              <a:rPr lang="en-CA" b="1" dirty="0" smtClean="0"/>
              <a:t>Jackson Pollock</a:t>
            </a:r>
            <a:r>
              <a:rPr lang="en-CA" dirty="0" smtClean="0"/>
              <a:t> or the surrealist works of Canadian </a:t>
            </a:r>
            <a:r>
              <a:rPr lang="en-CA" b="1" dirty="0" smtClean="0"/>
              <a:t>Paul-</a:t>
            </a:r>
            <a:r>
              <a:rPr lang="en-CA" b="1" dirty="0" err="1" smtClean="0"/>
              <a:t>Émile</a:t>
            </a:r>
            <a:r>
              <a:rPr lang="en-CA" b="1" dirty="0" smtClean="0"/>
              <a:t> </a:t>
            </a:r>
            <a:r>
              <a:rPr lang="en-CA" b="1" dirty="0" err="1" smtClean="0"/>
              <a:t>Borduas</a:t>
            </a:r>
            <a:r>
              <a:rPr lang="en-CA" dirty="0" smtClean="0"/>
              <a:t>. </a:t>
            </a:r>
            <a:endParaRPr lang="en-CA"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098" name="Picture 2"/>
          <p:cNvPicPr>
            <a:picLocks noGrp="1" noChangeAspect="1" noChangeArrowheads="1"/>
          </p:cNvPicPr>
          <p:nvPr>
            <p:ph idx="1"/>
          </p:nvPr>
        </p:nvPicPr>
        <p:blipFill>
          <a:blip r:embed="rId2" cstate="print"/>
          <a:srcRect/>
          <a:stretch>
            <a:fillRect/>
          </a:stretch>
        </p:blipFill>
        <p:spPr bwMode="auto">
          <a:xfrm>
            <a:off x="0" y="0"/>
            <a:ext cx="6862752" cy="4727674"/>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499992" y="1212343"/>
            <a:ext cx="4644008" cy="5645657"/>
          </a:xfrm>
          <a:prstGeom prst="rect">
            <a:avLst/>
          </a:prstGeom>
          <a:noFill/>
          <a:ln w="9525">
            <a:noFill/>
            <a:miter lim="800000"/>
            <a:headEnd/>
            <a:tailEnd/>
          </a:ln>
        </p:spPr>
      </p:pic>
      <p:sp>
        <p:nvSpPr>
          <p:cNvPr id="6" name="Rectangle 5"/>
          <p:cNvSpPr/>
          <p:nvPr/>
        </p:nvSpPr>
        <p:spPr>
          <a:xfrm>
            <a:off x="395536" y="4869160"/>
            <a:ext cx="3168352" cy="1323439"/>
          </a:xfrm>
          <a:prstGeom prst="rect">
            <a:avLst/>
          </a:prstGeom>
        </p:spPr>
        <p:txBody>
          <a:bodyPr wrap="square">
            <a:spAutoFit/>
          </a:bodyPr>
          <a:lstStyle/>
          <a:p>
            <a:r>
              <a:rPr lang="en-CA" sz="4000" b="1" dirty="0" smtClean="0"/>
              <a:t>Jackson Pollock</a:t>
            </a:r>
            <a:endParaRPr lang="en-CA" sz="40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484784"/>
            <a:ext cx="8208912" cy="3970318"/>
          </a:xfrm>
          <a:prstGeom prst="rect">
            <a:avLst/>
          </a:prstGeom>
          <a:noFill/>
        </p:spPr>
        <p:txBody>
          <a:bodyPr wrap="square" rtlCol="0">
            <a:spAutoFit/>
          </a:bodyPr>
          <a:lstStyle/>
          <a:p>
            <a:r>
              <a:rPr lang="en-CA" sz="3600" b="1" dirty="0" smtClean="0">
                <a:solidFill>
                  <a:srgbClr val="FF0000"/>
                </a:solidFill>
              </a:rPr>
              <a:t>Aesthetics </a:t>
            </a:r>
            <a:r>
              <a:rPr lang="en-CA" sz="2400" dirty="0" smtClean="0"/>
              <a:t>- is a branch of philosophy dealing with the nature of beauty, art, and taste, and with the creation and appreciation of beauty.   </a:t>
            </a:r>
          </a:p>
          <a:p>
            <a:endParaRPr lang="en-CA" sz="2400" dirty="0" smtClean="0"/>
          </a:p>
          <a:p>
            <a:r>
              <a:rPr lang="en-CA" sz="2400" dirty="0" smtClean="0"/>
              <a:t>It is more scientifically defined as the study of sensory or sensori-emotional values, sometimes called judgements of sentiment and taste. </a:t>
            </a:r>
          </a:p>
          <a:p>
            <a:endParaRPr lang="en-CA" sz="2400" dirty="0" smtClean="0"/>
          </a:p>
          <a:p>
            <a:r>
              <a:rPr lang="en-CA" sz="2400" dirty="0" smtClean="0"/>
              <a:t>More broadly, scholars in the field define aesthetics as "critical reflection on art, culture and nature.</a:t>
            </a:r>
            <a:endParaRPr lang="en-CA" sz="24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760640"/>
          </a:xfrm>
        </p:spPr>
        <p:txBody>
          <a:bodyPr/>
          <a:lstStyle/>
          <a:p>
            <a:r>
              <a:rPr lang="en-CA" dirty="0" smtClean="0"/>
              <a:t>Many of these types of works have no representational elements and were frequently difficult to understand, mostly because there was </a:t>
            </a:r>
            <a:r>
              <a:rPr lang="en-CA" b="1" dirty="0" smtClean="0"/>
              <a:t>nothing to understand</a:t>
            </a:r>
            <a:r>
              <a:rPr lang="en-CA" dirty="0" smtClean="0"/>
              <a:t>. </a:t>
            </a:r>
            <a:endParaRPr lang="en-CA" dirty="0" smtClean="0"/>
          </a:p>
          <a:p>
            <a:pPr>
              <a:buNone/>
            </a:pPr>
            <a:endParaRPr lang="en-CA" dirty="0" smtClean="0"/>
          </a:p>
          <a:p>
            <a:r>
              <a:rPr lang="en-CA" dirty="0" smtClean="0"/>
              <a:t>They </a:t>
            </a:r>
            <a:r>
              <a:rPr lang="en-CA" dirty="0" smtClean="0"/>
              <a:t>were also criticized as lacking talent: Jackson Pollock essentially threw paint onto canvases. </a:t>
            </a:r>
            <a:endParaRPr lang="en-CA" dirty="0" smtClean="0"/>
          </a:p>
          <a:p>
            <a:pPr>
              <a:buNone/>
            </a:pPr>
            <a:endParaRPr lang="en-CA" dirty="0" smtClean="0"/>
          </a:p>
          <a:p>
            <a:r>
              <a:rPr lang="en-CA" dirty="0" smtClean="0"/>
              <a:t>The </a:t>
            </a:r>
            <a:r>
              <a:rPr lang="en-CA" dirty="0" smtClean="0"/>
              <a:t>skill and craft of the artist has always been appreciated in superior art, but the emphasis here is on the work of art itself and on the skill of the artist in creating it. </a:t>
            </a:r>
          </a:p>
          <a:p>
            <a:endParaRPr lang="en-CA" dirty="0" smtClean="0"/>
          </a:p>
          <a:p>
            <a:endParaRPr lang="en-CA"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5122" name="Picture 2"/>
          <p:cNvPicPr>
            <a:picLocks noChangeAspect="1" noChangeArrowheads="1"/>
          </p:cNvPicPr>
          <p:nvPr/>
        </p:nvPicPr>
        <p:blipFill>
          <a:blip r:embed="rId2" cstate="print"/>
          <a:srcRect/>
          <a:stretch>
            <a:fillRect/>
          </a:stretch>
        </p:blipFill>
        <p:spPr bwMode="auto">
          <a:xfrm>
            <a:off x="0" y="0"/>
            <a:ext cx="6360740" cy="5199653"/>
          </a:xfrm>
          <a:prstGeom prst="rect">
            <a:avLst/>
          </a:prstGeom>
          <a:noFill/>
          <a:ln w="9525">
            <a:noFill/>
            <a:miter lim="800000"/>
            <a:headEnd/>
            <a:tailEnd/>
          </a:ln>
        </p:spPr>
      </p:pic>
      <p:pic>
        <p:nvPicPr>
          <p:cNvPr id="5123" name="Picture 3"/>
          <p:cNvPicPr>
            <a:picLocks noGrp="1" noChangeAspect="1" noChangeArrowheads="1"/>
          </p:cNvPicPr>
          <p:nvPr>
            <p:ph idx="1"/>
          </p:nvPr>
        </p:nvPicPr>
        <p:blipFill>
          <a:blip r:embed="rId3" cstate="print"/>
          <a:srcRect/>
          <a:stretch>
            <a:fillRect/>
          </a:stretch>
        </p:blipFill>
        <p:spPr bwMode="auto">
          <a:xfrm>
            <a:off x="4716017" y="1351699"/>
            <a:ext cx="4427984" cy="5506301"/>
          </a:xfrm>
          <a:prstGeom prst="rect">
            <a:avLst/>
          </a:prstGeom>
          <a:noFill/>
          <a:ln w="9525">
            <a:noFill/>
            <a:miter lim="800000"/>
            <a:headEnd/>
            <a:tailEnd/>
          </a:ln>
        </p:spPr>
      </p:pic>
      <p:sp>
        <p:nvSpPr>
          <p:cNvPr id="6" name="Rectangle 5"/>
          <p:cNvSpPr/>
          <p:nvPr/>
        </p:nvSpPr>
        <p:spPr>
          <a:xfrm>
            <a:off x="251520" y="5517232"/>
            <a:ext cx="4497129" cy="646331"/>
          </a:xfrm>
          <a:prstGeom prst="rect">
            <a:avLst/>
          </a:prstGeom>
        </p:spPr>
        <p:txBody>
          <a:bodyPr wrap="none">
            <a:spAutoFit/>
          </a:bodyPr>
          <a:lstStyle/>
          <a:p>
            <a:r>
              <a:rPr lang="en-CA" sz="3600" b="1" dirty="0" smtClean="0"/>
              <a:t>Paul-</a:t>
            </a:r>
            <a:r>
              <a:rPr lang="en-CA" sz="3600" b="1" dirty="0" err="1" smtClean="0"/>
              <a:t>Émile</a:t>
            </a:r>
            <a:r>
              <a:rPr lang="en-CA" sz="3600" b="1" dirty="0" smtClean="0"/>
              <a:t> </a:t>
            </a:r>
            <a:r>
              <a:rPr lang="en-CA" sz="3600" b="1" dirty="0" err="1" smtClean="0"/>
              <a:t>Borduas</a:t>
            </a:r>
            <a:endParaRPr lang="en-CA" sz="3600"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983832"/>
          </a:xfrm>
        </p:spPr>
        <p:txBody>
          <a:bodyPr>
            <a:normAutofit lnSpcReduction="10000"/>
          </a:bodyPr>
          <a:lstStyle/>
          <a:p>
            <a:r>
              <a:rPr lang="en-CA" dirty="0" smtClean="0"/>
              <a:t>A major problem with this definition of art as technique is that </a:t>
            </a:r>
            <a:r>
              <a:rPr lang="en-CA" b="1" dirty="0" smtClean="0"/>
              <a:t>the average person does not have a refined enough knowledge of artistic techniques to allow them to appreciate art based on this definition</a:t>
            </a:r>
            <a:r>
              <a:rPr lang="en-CA" dirty="0" smtClean="0"/>
              <a:t>. </a:t>
            </a:r>
            <a:endParaRPr lang="en-CA" dirty="0" smtClean="0"/>
          </a:p>
          <a:p>
            <a:pPr>
              <a:buNone/>
            </a:pPr>
            <a:endParaRPr lang="en-CA" dirty="0" smtClean="0"/>
          </a:p>
          <a:p>
            <a:r>
              <a:rPr lang="en-CA" dirty="0" smtClean="0"/>
              <a:t>Clearly</a:t>
            </a:r>
            <a:r>
              <a:rPr lang="en-CA" dirty="0" smtClean="0"/>
              <a:t>, to appreciate a good work of art requires some knowledge and sense of artistic refinement, but how much should be required? For formalists, </a:t>
            </a:r>
            <a:r>
              <a:rPr lang="en-CA" b="1" dirty="0" smtClean="0"/>
              <a:t>the value of the art is the work, </a:t>
            </a:r>
            <a:r>
              <a:rPr lang="en-CA" dirty="0" smtClean="0"/>
              <a:t>which can shut out the audience entirely and render art as something only for the artistically educated elite. </a:t>
            </a:r>
          </a:p>
          <a:p>
            <a:endParaRPr lang="en-CA"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271864"/>
          </a:xfrm>
        </p:spPr>
        <p:txBody>
          <a:bodyPr>
            <a:normAutofit lnSpcReduction="10000"/>
          </a:bodyPr>
          <a:lstStyle/>
          <a:p>
            <a:r>
              <a:rPr lang="en-CA" sz="3000" dirty="0" smtClean="0"/>
              <a:t>Another difficulty posed by this definition is what to do about art that does not fit within an existing form. </a:t>
            </a:r>
            <a:endParaRPr lang="en-CA" sz="3000" dirty="0" smtClean="0"/>
          </a:p>
          <a:p>
            <a:pPr>
              <a:buNone/>
            </a:pPr>
            <a:endParaRPr lang="en-CA" sz="3000" dirty="0" smtClean="0"/>
          </a:p>
          <a:p>
            <a:r>
              <a:rPr lang="en-CA" sz="3000" dirty="0" smtClean="0"/>
              <a:t>For </a:t>
            </a:r>
            <a:r>
              <a:rPr lang="en-CA" sz="3000" dirty="0" smtClean="0"/>
              <a:t>example, if technology allows a new type of art to develop, how should it be judged, since it has no context for its form? As well, by what criteria should the form of a work of art be judged--are paintings only about the brushstrokes and the alignment of the objects on the canvas? </a:t>
            </a:r>
          </a:p>
          <a:p>
            <a:endParaRPr lang="en-CA"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t>4. Recent Definitions of Art </a:t>
            </a:r>
            <a:endParaRPr lang="en-CA" dirty="0"/>
          </a:p>
        </p:txBody>
      </p:sp>
      <p:sp>
        <p:nvSpPr>
          <p:cNvPr id="3" name="Content Placeholder 2"/>
          <p:cNvSpPr>
            <a:spLocks noGrp="1"/>
          </p:cNvSpPr>
          <p:nvPr>
            <p:ph idx="1"/>
          </p:nvPr>
        </p:nvSpPr>
        <p:spPr/>
        <p:txBody>
          <a:bodyPr>
            <a:normAutofit lnSpcReduction="10000"/>
          </a:bodyPr>
          <a:lstStyle/>
          <a:p>
            <a:r>
              <a:rPr lang="en-CA" sz="3000" dirty="0" smtClean="0"/>
              <a:t>Aside from the three traditional approaches to defining art, two other definitions for art emerged during the last half of the 20th century, the </a:t>
            </a:r>
            <a:r>
              <a:rPr lang="en-CA" sz="3000" b="1" dirty="0" smtClean="0"/>
              <a:t>'institutional' </a:t>
            </a:r>
            <a:r>
              <a:rPr lang="en-CA" sz="3000" dirty="0" smtClean="0"/>
              <a:t>and </a:t>
            </a:r>
            <a:r>
              <a:rPr lang="en-CA" sz="3000" b="1" dirty="0" smtClean="0"/>
              <a:t>'historical tradition'. </a:t>
            </a:r>
            <a:endParaRPr lang="en-CA" sz="3000" b="1" dirty="0" smtClean="0"/>
          </a:p>
          <a:p>
            <a:pPr>
              <a:buNone/>
            </a:pPr>
            <a:endParaRPr lang="en-CA" sz="3000" dirty="0" smtClean="0"/>
          </a:p>
          <a:p>
            <a:r>
              <a:rPr lang="en-CA" sz="3000" dirty="0" smtClean="0"/>
              <a:t>Both </a:t>
            </a:r>
            <a:r>
              <a:rPr lang="en-CA" sz="3000" dirty="0" smtClean="0"/>
              <a:t>of these </a:t>
            </a:r>
            <a:r>
              <a:rPr lang="en-CA" sz="3000" b="1" dirty="0" smtClean="0"/>
              <a:t>definitions attempt to get around the difficulties posed by the focus on the three traditional aspects of the definition of art</a:t>
            </a:r>
            <a:r>
              <a:rPr lang="en-CA" sz="3000" dirty="0" smtClean="0"/>
              <a:t>. </a:t>
            </a:r>
            <a:endParaRPr lang="en-CA" sz="3000"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r>
              <a:rPr lang="en-CA" b="1" dirty="0" smtClean="0"/>
              <a:t>A. Institutional: the </a:t>
            </a:r>
            <a:r>
              <a:rPr lang="en-CA" b="1" dirty="0" err="1" smtClean="0"/>
              <a:t>Artworld</a:t>
            </a:r>
            <a:r>
              <a:rPr lang="en-CA" b="1" dirty="0" smtClean="0"/>
              <a:t> </a:t>
            </a:r>
            <a:endParaRPr lang="en-CA" dirty="0"/>
          </a:p>
        </p:txBody>
      </p:sp>
      <p:sp>
        <p:nvSpPr>
          <p:cNvPr id="3" name="Content Placeholder 2"/>
          <p:cNvSpPr>
            <a:spLocks noGrp="1"/>
          </p:cNvSpPr>
          <p:nvPr>
            <p:ph idx="1"/>
          </p:nvPr>
        </p:nvSpPr>
        <p:spPr>
          <a:xfrm>
            <a:off x="457200" y="1700808"/>
            <a:ext cx="8229600" cy="4824536"/>
          </a:xfrm>
        </p:spPr>
        <p:txBody>
          <a:bodyPr>
            <a:normAutofit/>
          </a:bodyPr>
          <a:lstStyle/>
          <a:p>
            <a:r>
              <a:rPr lang="en-CA" dirty="0" smtClean="0"/>
              <a:t>The institutional definition emphasizes the notion of the </a:t>
            </a:r>
            <a:r>
              <a:rPr lang="en-CA" dirty="0" smtClean="0"/>
              <a:t>art world </a:t>
            </a:r>
            <a:r>
              <a:rPr lang="en-CA" dirty="0" smtClean="0"/>
              <a:t>as the source that decides what makes something art. The </a:t>
            </a:r>
            <a:r>
              <a:rPr lang="en-CA" dirty="0" smtClean="0"/>
              <a:t>art world </a:t>
            </a:r>
            <a:r>
              <a:rPr lang="en-CA" dirty="0" smtClean="0"/>
              <a:t>concept is defined in these terms: </a:t>
            </a:r>
            <a:endParaRPr lang="en-CA" dirty="0" smtClean="0"/>
          </a:p>
          <a:p>
            <a:endParaRPr lang="en-CA" dirty="0" smtClean="0"/>
          </a:p>
          <a:p>
            <a:pPr lvl="1">
              <a:buFont typeface="Arial"/>
              <a:buChar char="•"/>
            </a:pPr>
            <a:r>
              <a:rPr lang="en-CA" sz="2800" i="1" dirty="0" smtClean="0"/>
              <a:t>An artist is a person who participates with understanding in the making of a work of art.</a:t>
            </a:r>
            <a:r>
              <a:rPr lang="en-CA" sz="2800" dirty="0" smtClean="0"/>
              <a:t> </a:t>
            </a:r>
            <a:endParaRPr lang="en-CA" sz="2800" dirty="0" smtClean="0"/>
          </a:p>
          <a:p>
            <a:pPr lvl="1">
              <a:buNone/>
            </a:pPr>
            <a:endParaRPr lang="en-CA" sz="2800" dirty="0" smtClean="0"/>
          </a:p>
          <a:p>
            <a:pPr lvl="1">
              <a:buFont typeface="Arial"/>
              <a:buChar char="•"/>
            </a:pPr>
            <a:r>
              <a:rPr lang="en-CA" sz="2800" i="1" dirty="0" smtClean="0"/>
              <a:t>A work of art is an artifact of a kind created to be presented to an </a:t>
            </a:r>
            <a:r>
              <a:rPr lang="en-CA" sz="2800" i="1" dirty="0" smtClean="0"/>
              <a:t>art world </a:t>
            </a:r>
            <a:r>
              <a:rPr lang="en-CA" sz="2800" i="1" dirty="0" smtClean="0"/>
              <a:t>public</a:t>
            </a:r>
            <a:r>
              <a:rPr lang="en-CA" sz="2800" dirty="0" smtClean="0"/>
              <a:t> </a:t>
            </a:r>
          </a:p>
          <a:p>
            <a:endParaRPr lang="en-CA"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1">
              <a:buFont typeface="Arial"/>
              <a:buChar char="•"/>
            </a:pPr>
            <a:r>
              <a:rPr lang="en-CA" sz="2800" i="1" dirty="0" smtClean="0"/>
              <a:t>A public is a set of persons the members of which are prepared in some degree to understand an object which is presented to them.</a:t>
            </a:r>
            <a:r>
              <a:rPr lang="en-CA" sz="2800" dirty="0" smtClean="0"/>
              <a:t> </a:t>
            </a:r>
            <a:endParaRPr lang="en-CA" sz="2800" dirty="0" smtClean="0"/>
          </a:p>
          <a:p>
            <a:pPr lvl="1">
              <a:buNone/>
            </a:pPr>
            <a:endParaRPr lang="en-CA" sz="2800" dirty="0" smtClean="0"/>
          </a:p>
          <a:p>
            <a:pPr lvl="1">
              <a:buFont typeface="Arial"/>
              <a:buChar char="•"/>
            </a:pPr>
            <a:r>
              <a:rPr lang="en-CA" sz="2800" i="1" dirty="0" smtClean="0"/>
              <a:t>The </a:t>
            </a:r>
            <a:r>
              <a:rPr lang="en-CA" sz="2800" i="1" dirty="0" err="1" smtClean="0"/>
              <a:t>artworld</a:t>
            </a:r>
            <a:r>
              <a:rPr lang="en-CA" sz="2800" i="1" dirty="0" smtClean="0"/>
              <a:t> is the totality of all </a:t>
            </a:r>
            <a:r>
              <a:rPr lang="en-CA" sz="2800" i="1" dirty="0" err="1" smtClean="0"/>
              <a:t>artworld</a:t>
            </a:r>
            <a:r>
              <a:rPr lang="en-CA" sz="2800" i="1" dirty="0" smtClean="0"/>
              <a:t> systems</a:t>
            </a:r>
            <a:r>
              <a:rPr lang="en-CA" sz="2800" dirty="0" smtClean="0"/>
              <a:t> </a:t>
            </a:r>
            <a:endParaRPr lang="en-CA" sz="2800" dirty="0" smtClean="0"/>
          </a:p>
          <a:p>
            <a:pPr lvl="1">
              <a:buNone/>
            </a:pPr>
            <a:endParaRPr lang="en-CA" sz="2800" dirty="0" smtClean="0"/>
          </a:p>
          <a:p>
            <a:pPr lvl="1">
              <a:buFont typeface="Arial"/>
              <a:buChar char="•"/>
            </a:pPr>
            <a:r>
              <a:rPr lang="en-CA" sz="2800" i="1" dirty="0" smtClean="0"/>
              <a:t>An </a:t>
            </a:r>
            <a:r>
              <a:rPr lang="en-CA" sz="2800" i="1" dirty="0" err="1" smtClean="0"/>
              <a:t>artworld</a:t>
            </a:r>
            <a:r>
              <a:rPr lang="en-CA" sz="2800" i="1" dirty="0" smtClean="0"/>
              <a:t> system is a framework for the presentation of a work of art by an artist to an </a:t>
            </a:r>
            <a:r>
              <a:rPr lang="en-CA" sz="2800" i="1" dirty="0" err="1" smtClean="0"/>
              <a:t>artworld</a:t>
            </a:r>
            <a:r>
              <a:rPr lang="en-CA" sz="2800" i="1" dirty="0" smtClean="0"/>
              <a:t> public.</a:t>
            </a:r>
            <a:r>
              <a:rPr lang="en-CA" sz="2800" dirty="0" smtClean="0"/>
              <a:t> </a:t>
            </a:r>
          </a:p>
          <a:p>
            <a:endParaRPr lang="en-CA"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400600"/>
          </a:xfrm>
        </p:spPr>
        <p:txBody>
          <a:bodyPr>
            <a:normAutofit lnSpcReduction="10000"/>
          </a:bodyPr>
          <a:lstStyle/>
          <a:p>
            <a:r>
              <a:rPr lang="en-CA" dirty="0" smtClean="0"/>
              <a:t>While this definition has the merit of simplicity, the </a:t>
            </a:r>
            <a:r>
              <a:rPr lang="en-CA" b="1" dirty="0" smtClean="0"/>
              <a:t>art world </a:t>
            </a:r>
            <a:r>
              <a:rPr lang="en-CA" b="1" dirty="0" smtClean="0"/>
              <a:t>will sort out what is and isn't art</a:t>
            </a:r>
            <a:r>
              <a:rPr lang="en-CA" dirty="0" smtClean="0"/>
              <a:t>, it also has the problem of defining </a:t>
            </a:r>
            <a:r>
              <a:rPr lang="en-CA" dirty="0" smtClean="0"/>
              <a:t>art world</a:t>
            </a:r>
            <a:r>
              <a:rPr lang="en-CA" dirty="0" smtClean="0"/>
              <a:t>. Just how much understanding is required to become part of the </a:t>
            </a:r>
            <a:r>
              <a:rPr lang="en-CA" dirty="0" smtClean="0"/>
              <a:t>art world</a:t>
            </a:r>
            <a:r>
              <a:rPr lang="en-CA" dirty="0" smtClean="0"/>
              <a:t>? Can anyone appreciate art or does it require several university degrees? </a:t>
            </a:r>
            <a:endParaRPr lang="en-CA" dirty="0" smtClean="0"/>
          </a:p>
          <a:p>
            <a:pPr marL="514350" indent="-514350">
              <a:buFont typeface="+mj-lt"/>
              <a:buAutoNum type="arabicPeriod"/>
            </a:pPr>
            <a:endParaRPr lang="en-CA" dirty="0" smtClean="0"/>
          </a:p>
          <a:p>
            <a:pPr marL="514350" indent="-514350">
              <a:buFont typeface="+mj-lt"/>
              <a:buAutoNum type="arabicPeriod"/>
            </a:pPr>
            <a:r>
              <a:rPr lang="en-CA" i="1" dirty="0" smtClean="0"/>
              <a:t>Some </a:t>
            </a:r>
            <a:r>
              <a:rPr lang="en-CA" i="1" dirty="0" smtClean="0"/>
              <a:t>advocates of this view use a broad definition, anyone who wants to appreciate art and who makes the effort can be part of the </a:t>
            </a:r>
            <a:r>
              <a:rPr lang="en-CA" i="1" dirty="0" smtClean="0"/>
              <a:t>art world</a:t>
            </a:r>
            <a:r>
              <a:rPr lang="en-CA" i="1" dirty="0" smtClean="0"/>
              <a:t>. </a:t>
            </a:r>
            <a:endParaRPr lang="en-CA" i="1" dirty="0" smtClean="0"/>
          </a:p>
          <a:p>
            <a:pPr marL="514350" indent="-514350">
              <a:buFont typeface="+mj-lt"/>
              <a:buAutoNum type="arabicPeriod"/>
            </a:pPr>
            <a:r>
              <a:rPr lang="en-CA" i="1" dirty="0" smtClean="0"/>
              <a:t>Others </a:t>
            </a:r>
            <a:r>
              <a:rPr lang="en-CA" i="1" dirty="0" smtClean="0"/>
              <a:t>narrow it down, requiring a level of education and commitment to art appreciation beyond the ability of all but a few.</a:t>
            </a:r>
            <a:endParaRPr lang="en-CA" i="1"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271864"/>
          </a:xfrm>
        </p:spPr>
        <p:txBody>
          <a:bodyPr/>
          <a:lstStyle/>
          <a:p>
            <a:r>
              <a:rPr lang="en-CA" dirty="0" smtClean="0"/>
              <a:t>If the first definition of </a:t>
            </a:r>
            <a:r>
              <a:rPr lang="en-CA" dirty="0" smtClean="0"/>
              <a:t>art world </a:t>
            </a:r>
            <a:r>
              <a:rPr lang="en-CA" dirty="0" smtClean="0"/>
              <a:t>is correct, this means that everyone is part of it and anything anyone decides to declare art is art. </a:t>
            </a:r>
            <a:endParaRPr lang="en-CA" dirty="0" smtClean="0"/>
          </a:p>
          <a:p>
            <a:pPr>
              <a:buNone/>
            </a:pPr>
            <a:endParaRPr lang="en-CA" dirty="0" smtClean="0"/>
          </a:p>
          <a:p>
            <a:r>
              <a:rPr lang="en-CA" dirty="0" smtClean="0"/>
              <a:t>For </a:t>
            </a:r>
            <a:r>
              <a:rPr lang="en-CA" dirty="0" smtClean="0"/>
              <a:t>example, you could decide your toenail clippings were art, if you decided you were prepared to understand them as such, even if most people would not agree with you. Perhaps you and your friends would form a public, who could appreciate the avant-garde (forward-looking) and exciting new art form of toenail clipping. </a:t>
            </a:r>
            <a:endParaRPr lang="en-CA"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343872"/>
          </a:xfrm>
        </p:spPr>
        <p:txBody>
          <a:bodyPr>
            <a:normAutofit/>
          </a:bodyPr>
          <a:lstStyle/>
          <a:p>
            <a:r>
              <a:rPr lang="en-CA" dirty="0" smtClean="0"/>
              <a:t>If the second definition is true, then your toenail clippings could still be considered art, but only if you could get an art expert to agree that they were. </a:t>
            </a:r>
            <a:endParaRPr lang="en-CA" dirty="0" smtClean="0"/>
          </a:p>
          <a:p>
            <a:endParaRPr lang="en-CA" dirty="0" smtClean="0"/>
          </a:p>
          <a:p>
            <a:r>
              <a:rPr lang="en-CA" dirty="0" smtClean="0"/>
              <a:t>You and  </a:t>
            </a:r>
            <a:r>
              <a:rPr lang="en-CA" dirty="0" smtClean="0"/>
              <a:t>your friends, unless certified in some way by the art world community just would not do, even if the vast public agreed with you. </a:t>
            </a:r>
            <a:endParaRPr lang="en-CA" dirty="0" smtClean="0"/>
          </a:p>
          <a:p>
            <a:pPr>
              <a:buNone/>
            </a:pPr>
            <a:endParaRPr lang="en-CA" dirty="0" smtClean="0"/>
          </a:p>
          <a:p>
            <a:r>
              <a:rPr lang="en-CA" dirty="0" smtClean="0"/>
              <a:t>This </a:t>
            </a:r>
            <a:r>
              <a:rPr lang="en-CA" dirty="0" smtClean="0"/>
              <a:t>expert approach to determining what is and is not art has been derided for being elitist. Quite often, art experts like works that many in the public don't, and vice versa. </a:t>
            </a:r>
            <a:endParaRPr lang="en-CA"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052736"/>
            <a:ext cx="7848872" cy="5262979"/>
          </a:xfrm>
          <a:prstGeom prst="rect">
            <a:avLst/>
          </a:prstGeom>
          <a:noFill/>
        </p:spPr>
        <p:txBody>
          <a:bodyPr wrap="square" rtlCol="0">
            <a:spAutoFit/>
          </a:bodyPr>
          <a:lstStyle/>
          <a:p>
            <a:r>
              <a:rPr lang="en-CA" sz="2400" dirty="0" smtClean="0"/>
              <a:t>Aesthetics takes us into considerations of what counts as art, beautiful or not and how art affects us on many levels: physically, emotionally, spiritually, and intellectually. </a:t>
            </a:r>
          </a:p>
          <a:p>
            <a:endParaRPr lang="en-CA" sz="2400" dirty="0" smtClean="0"/>
          </a:p>
          <a:p>
            <a:r>
              <a:rPr lang="en-CA" sz="2400" dirty="0" smtClean="0"/>
              <a:t>It asks the important question that we have already pondered, a question much debated among contemporary thinkers</a:t>
            </a:r>
          </a:p>
          <a:p>
            <a:endParaRPr lang="en-CA" sz="2400" dirty="0" smtClean="0"/>
          </a:p>
          <a:p>
            <a:r>
              <a:rPr lang="en-CA" sz="2400" dirty="0" smtClean="0"/>
              <a:t> - </a:t>
            </a:r>
            <a:r>
              <a:rPr lang="en-CA" sz="2400" b="1" dirty="0" smtClean="0">
                <a:solidFill>
                  <a:schemeClr val="accent1">
                    <a:lumMod val="75000"/>
                  </a:schemeClr>
                </a:solidFill>
              </a:rPr>
              <a:t>what is the definition of art?</a:t>
            </a:r>
          </a:p>
          <a:p>
            <a:endParaRPr lang="en-CA" sz="2400" dirty="0" smtClean="0"/>
          </a:p>
          <a:p>
            <a:endParaRPr lang="en-CA" sz="2400" dirty="0" smtClean="0"/>
          </a:p>
          <a:p>
            <a:r>
              <a:rPr lang="en-CA" sz="2400" dirty="0" smtClean="0"/>
              <a:t>Ancient and contemporary philosophers and art critics have attempted to define art, or to develop a criteria for determining what should be classified as art.  </a:t>
            </a:r>
            <a:endParaRPr lang="en-CA" sz="24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271864"/>
          </a:xfrm>
        </p:spPr>
        <p:txBody>
          <a:bodyPr>
            <a:normAutofit lnSpcReduction="10000"/>
          </a:bodyPr>
          <a:lstStyle/>
          <a:p>
            <a:r>
              <a:rPr lang="en-CA" dirty="0" smtClean="0"/>
              <a:t>For example, Celine Dion is the most popular female singer in the world, her singing admired by hundreds of millions. But many music experts declare that her work is not a good example of the musical art. Who is right? Is Celine's work art? </a:t>
            </a:r>
            <a:endParaRPr lang="en-CA" dirty="0" smtClean="0"/>
          </a:p>
          <a:p>
            <a:pPr>
              <a:buNone/>
            </a:pPr>
            <a:endParaRPr lang="en-CA" dirty="0" smtClean="0"/>
          </a:p>
          <a:p>
            <a:r>
              <a:rPr lang="en-CA" dirty="0" smtClean="0"/>
              <a:t>This 'expert' approach to defining art really rests on the education of the experts. </a:t>
            </a:r>
            <a:endParaRPr lang="en-CA" dirty="0" smtClean="0"/>
          </a:p>
          <a:p>
            <a:r>
              <a:rPr lang="en-CA" dirty="0" smtClean="0"/>
              <a:t>As </a:t>
            </a:r>
            <a:r>
              <a:rPr lang="en-CA" dirty="0" smtClean="0"/>
              <a:t>well, since what the </a:t>
            </a:r>
            <a:r>
              <a:rPr lang="en-CA" dirty="0" smtClean="0"/>
              <a:t>art world </a:t>
            </a:r>
            <a:r>
              <a:rPr lang="en-CA" dirty="0" smtClean="0"/>
              <a:t>designates as art has changed in the past - and will undoubtedly change in the future-the institutional approach to defining art does not really define what art is, simply who makes the decision. </a:t>
            </a:r>
          </a:p>
          <a:p>
            <a:pPr>
              <a:buNone/>
            </a:pPr>
            <a:endParaRPr lang="en-CA" dirty="0" smtClean="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936104"/>
          </a:xfrm>
        </p:spPr>
        <p:txBody>
          <a:bodyPr>
            <a:normAutofit/>
          </a:bodyPr>
          <a:lstStyle/>
          <a:p>
            <a:r>
              <a:rPr lang="en-CA" b="1" dirty="0" smtClean="0"/>
              <a:t>B. </a:t>
            </a:r>
            <a:r>
              <a:rPr lang="en-CA" b="1" dirty="0" err="1" smtClean="0"/>
              <a:t>Historicalist</a:t>
            </a:r>
            <a:r>
              <a:rPr lang="en-CA" b="1" dirty="0" smtClean="0"/>
              <a:t>/Traditionalist</a:t>
            </a:r>
            <a:endParaRPr lang="en-CA" dirty="0"/>
          </a:p>
        </p:txBody>
      </p:sp>
      <p:sp>
        <p:nvSpPr>
          <p:cNvPr id="3" name="Content Placeholder 2"/>
          <p:cNvSpPr>
            <a:spLocks noGrp="1"/>
          </p:cNvSpPr>
          <p:nvPr>
            <p:ph idx="1"/>
          </p:nvPr>
        </p:nvSpPr>
        <p:spPr/>
        <p:txBody>
          <a:bodyPr>
            <a:noAutofit/>
          </a:bodyPr>
          <a:lstStyle/>
          <a:p>
            <a:r>
              <a:rPr lang="en-CA" sz="2700" dirty="0" smtClean="0"/>
              <a:t>Related to the institutional approach is the historical approach, which </a:t>
            </a:r>
            <a:r>
              <a:rPr lang="en-CA" sz="2700" b="1" dirty="0" smtClean="0"/>
              <a:t>defines art as something that follows a tradition of things which were (or are) considered works of art at some previous point in time</a:t>
            </a:r>
            <a:r>
              <a:rPr lang="en-CA" sz="2700" dirty="0" smtClean="0"/>
              <a:t>. </a:t>
            </a:r>
            <a:endParaRPr lang="en-CA" sz="2700" dirty="0" smtClean="0"/>
          </a:p>
          <a:p>
            <a:pPr>
              <a:buNone/>
            </a:pPr>
            <a:endParaRPr lang="en-CA" sz="2700" dirty="0" smtClean="0"/>
          </a:p>
          <a:p>
            <a:r>
              <a:rPr lang="en-CA" sz="2700" dirty="0" smtClean="0"/>
              <a:t>This </a:t>
            </a:r>
            <a:r>
              <a:rPr lang="en-CA" sz="2700" dirty="0" smtClean="0"/>
              <a:t>view focuses on the </a:t>
            </a:r>
            <a:r>
              <a:rPr lang="en-CA" sz="2700" b="1" dirty="0" smtClean="0"/>
              <a:t>conventions of thought </a:t>
            </a:r>
            <a:r>
              <a:rPr lang="en-CA" sz="2700" dirty="0" smtClean="0"/>
              <a:t>that cause us to declare something a work of art. </a:t>
            </a:r>
            <a:r>
              <a:rPr lang="en-CA" sz="2700" dirty="0" smtClean="0"/>
              <a:t>It </a:t>
            </a:r>
            <a:r>
              <a:rPr lang="en-CA" sz="2700" b="1" dirty="0" smtClean="0"/>
              <a:t>emphasizes the traditional definitions of art, and judges all new artwork in relation to the past</a:t>
            </a:r>
            <a:r>
              <a:rPr lang="en-CA" sz="2700" dirty="0" smtClean="0"/>
              <a:t>. </a:t>
            </a:r>
            <a:endParaRPr lang="en-CA" sz="2700" dirty="0" smtClean="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271864"/>
          </a:xfrm>
        </p:spPr>
        <p:txBody>
          <a:bodyPr>
            <a:normAutofit/>
          </a:bodyPr>
          <a:lstStyle/>
          <a:p>
            <a:r>
              <a:rPr lang="en-CA" sz="3200" dirty="0" smtClean="0"/>
              <a:t>As it is a version of the institutional definition of art, many of the same criticisms there apply here, particularly in relation to </a:t>
            </a:r>
            <a:r>
              <a:rPr lang="en-CA" sz="3200" i="1" dirty="0" smtClean="0"/>
              <a:t>who decides what is included in an art history tradition</a:t>
            </a:r>
            <a:r>
              <a:rPr lang="en-CA" sz="3200" dirty="0" smtClean="0"/>
              <a:t>. </a:t>
            </a:r>
            <a:endParaRPr lang="en-CA" sz="3200" dirty="0" smtClean="0"/>
          </a:p>
          <a:p>
            <a:pPr>
              <a:buNone/>
            </a:pPr>
            <a:endParaRPr lang="en-CA" sz="3200" dirty="0" smtClean="0"/>
          </a:p>
          <a:p>
            <a:r>
              <a:rPr lang="en-CA" sz="3200" dirty="0" smtClean="0"/>
              <a:t>Without a clear link to a tradition it would not be a work of art - new art is not possible. </a:t>
            </a:r>
            <a:r>
              <a:rPr lang="en-CA" sz="3200" b="1" dirty="0" smtClean="0"/>
              <a:t>Our definition of art is stuck with what we have now</a:t>
            </a:r>
            <a:r>
              <a:rPr lang="en-CA" sz="3200" dirty="0" smtClean="0"/>
              <a:t>. </a:t>
            </a:r>
          </a:p>
          <a:p>
            <a:endParaRPr lang="en-CA"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760640"/>
          </a:xfrm>
        </p:spPr>
        <p:txBody>
          <a:bodyPr>
            <a:normAutofit lnSpcReduction="10000"/>
          </a:bodyPr>
          <a:lstStyle/>
          <a:p>
            <a:pPr>
              <a:buNone/>
            </a:pPr>
            <a:endParaRPr lang="en-CA" sz="3200" dirty="0" smtClean="0"/>
          </a:p>
          <a:p>
            <a:r>
              <a:rPr lang="en-CA" sz="3200" dirty="0" smtClean="0"/>
              <a:t>As </a:t>
            </a:r>
            <a:r>
              <a:rPr lang="en-CA" sz="3200" dirty="0" smtClean="0"/>
              <a:t>well, there are difficulties with art that is from outside the Western art history tradition - Hindu art, for example, may not fit into someone's view of what art should be. </a:t>
            </a:r>
            <a:endParaRPr lang="en-CA" sz="3200" dirty="0" smtClean="0"/>
          </a:p>
          <a:p>
            <a:pPr>
              <a:buNone/>
            </a:pPr>
            <a:endParaRPr lang="en-CA" sz="3200" dirty="0" smtClean="0"/>
          </a:p>
          <a:p>
            <a:r>
              <a:rPr lang="en-CA" sz="3200" dirty="0" smtClean="0"/>
              <a:t>In </a:t>
            </a:r>
            <a:r>
              <a:rPr lang="en-CA" sz="3200" dirty="0" smtClean="0"/>
              <a:t>a more abstract vein, critics argue that a completely alien art tradition created by extraterrestrials would not be considered art using this definition, even if it met many of the criteria of other definitions. </a:t>
            </a:r>
          </a:p>
          <a:p>
            <a:endParaRPr lang="en-CA"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40768"/>
            <a:ext cx="8352928" cy="852704"/>
          </a:xfrm>
        </p:spPr>
        <p:txBody>
          <a:bodyPr>
            <a:normAutofit fontScale="90000"/>
          </a:bodyPr>
          <a:lstStyle/>
          <a:p>
            <a:r>
              <a:rPr lang="en-CA" b="1" dirty="0" smtClean="0"/>
              <a:t>Review using Mona </a:t>
            </a:r>
            <a:r>
              <a:rPr lang="en-CA" b="1" dirty="0" smtClean="0"/>
              <a:t>Lisa, by Leonardo </a:t>
            </a:r>
            <a:r>
              <a:rPr lang="en-CA" b="1" dirty="0" err="1" smtClean="0"/>
              <a:t>da</a:t>
            </a:r>
            <a:r>
              <a:rPr lang="en-CA" b="1" dirty="0" smtClean="0"/>
              <a:t> Vinci</a:t>
            </a:r>
            <a:endParaRPr lang="en-CA" dirty="0"/>
          </a:p>
        </p:txBody>
      </p:sp>
      <p:sp>
        <p:nvSpPr>
          <p:cNvPr id="3" name="Content Placeholder 2"/>
          <p:cNvSpPr>
            <a:spLocks noGrp="1"/>
          </p:cNvSpPr>
          <p:nvPr>
            <p:ph idx="1"/>
          </p:nvPr>
        </p:nvSpPr>
        <p:spPr>
          <a:xfrm>
            <a:off x="2627784" y="2276872"/>
            <a:ext cx="6059016" cy="4320480"/>
          </a:xfrm>
        </p:spPr>
        <p:txBody>
          <a:bodyPr>
            <a:normAutofit/>
          </a:bodyPr>
          <a:lstStyle/>
          <a:p>
            <a:r>
              <a:rPr lang="en-CA" sz="2700" dirty="0" smtClean="0"/>
              <a:t>This small painting, completed over many years in the early 1500's, now hangs behind a thick bullet proof glass in the Louvre Museum in </a:t>
            </a:r>
            <a:r>
              <a:rPr lang="en-CA" sz="2700" dirty="0" smtClean="0"/>
              <a:t>Paris.</a:t>
            </a:r>
          </a:p>
          <a:p>
            <a:pPr>
              <a:buNone/>
            </a:pPr>
            <a:endParaRPr lang="en-CA" sz="2700" dirty="0" smtClean="0"/>
          </a:p>
          <a:p>
            <a:r>
              <a:rPr lang="en-CA" sz="2700" dirty="0" smtClean="0"/>
              <a:t>Its </a:t>
            </a:r>
            <a:r>
              <a:rPr lang="en-CA" sz="2700" dirty="0" smtClean="0"/>
              <a:t>estimated value runs close to a billion dollars: it is the most valuable and most famous painting in the world. </a:t>
            </a:r>
            <a:endParaRPr lang="en-CA" sz="2700" dirty="0"/>
          </a:p>
        </p:txBody>
      </p:sp>
      <p:pic>
        <p:nvPicPr>
          <p:cNvPr id="6146" name="Picture 2"/>
          <p:cNvPicPr>
            <a:picLocks noChangeAspect="1" noChangeArrowheads="1"/>
          </p:cNvPicPr>
          <p:nvPr/>
        </p:nvPicPr>
        <p:blipFill>
          <a:blip r:embed="rId2" cstate="print"/>
          <a:srcRect/>
          <a:stretch>
            <a:fillRect/>
          </a:stretch>
        </p:blipFill>
        <p:spPr bwMode="auto">
          <a:xfrm>
            <a:off x="0" y="2420888"/>
            <a:ext cx="2677701" cy="3816424"/>
          </a:xfrm>
          <a:prstGeom prst="rect">
            <a:avLst/>
          </a:prstGeom>
          <a:noFill/>
          <a:ln w="9525">
            <a:noFill/>
            <a:miter lim="800000"/>
            <a:headEnd/>
            <a:tailEnd/>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688632"/>
          </a:xfrm>
        </p:spPr>
        <p:txBody>
          <a:bodyPr>
            <a:normAutofit/>
          </a:bodyPr>
          <a:lstStyle/>
          <a:p>
            <a:r>
              <a:rPr lang="en-CA" dirty="0" smtClean="0"/>
              <a:t>There is controversy over what it actually represents, and some argue it is a self-portrait of </a:t>
            </a:r>
            <a:r>
              <a:rPr lang="en-CA" dirty="0" err="1" smtClean="0"/>
              <a:t>da</a:t>
            </a:r>
            <a:r>
              <a:rPr lang="en-CA" dirty="0" smtClean="0"/>
              <a:t> Vinci, rather than the portrait of Lisa del </a:t>
            </a:r>
            <a:r>
              <a:rPr lang="en-CA" dirty="0" err="1" smtClean="0"/>
              <a:t>Giocondo</a:t>
            </a:r>
            <a:r>
              <a:rPr lang="en-CA" dirty="0" smtClean="0"/>
              <a:t>, a wealthy young woman</a:t>
            </a:r>
            <a:r>
              <a:rPr lang="en-CA" dirty="0" smtClean="0"/>
              <a:t>.</a:t>
            </a:r>
          </a:p>
          <a:p>
            <a:pPr>
              <a:buNone/>
            </a:pPr>
            <a:endParaRPr lang="en-CA" dirty="0" smtClean="0"/>
          </a:p>
          <a:p>
            <a:r>
              <a:rPr lang="en-CA" dirty="0" smtClean="0"/>
              <a:t>Her </a:t>
            </a:r>
            <a:r>
              <a:rPr lang="en-CA" dirty="0" smtClean="0"/>
              <a:t>famous smile is enigmatic and has been the subject of much commentary and admiration for the affect it creates in viewers. </a:t>
            </a:r>
          </a:p>
          <a:p>
            <a:pPr>
              <a:buNone/>
            </a:pPr>
            <a:endParaRPr lang="en-CA" dirty="0" smtClean="0"/>
          </a:p>
          <a:p>
            <a:r>
              <a:rPr lang="en-CA" dirty="0" err="1" smtClean="0"/>
              <a:t>Da</a:t>
            </a:r>
            <a:r>
              <a:rPr lang="en-CA" dirty="0" smtClean="0"/>
              <a:t> </a:t>
            </a:r>
            <a:r>
              <a:rPr lang="en-CA" dirty="0" smtClean="0"/>
              <a:t>Vinci's artistic ability is notable, even stunning, in the painting's composition. Sure, people love it and everyone agrees that it is something special, but what makes it art?</a:t>
            </a:r>
            <a:endParaRPr lang="en-CA"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472608"/>
          </a:xfrm>
        </p:spPr>
        <p:txBody>
          <a:bodyPr>
            <a:normAutofit/>
          </a:bodyPr>
          <a:lstStyle/>
          <a:p>
            <a:pPr>
              <a:buFont typeface="Arial"/>
              <a:buChar char="•"/>
            </a:pPr>
            <a:r>
              <a:rPr lang="en-CA" sz="2800" dirty="0" smtClean="0"/>
              <a:t>A </a:t>
            </a:r>
            <a:r>
              <a:rPr lang="en-CA" sz="2800" b="1" dirty="0" err="1" smtClean="0"/>
              <a:t>representationalist</a:t>
            </a:r>
            <a:r>
              <a:rPr lang="en-CA" sz="2800" dirty="0" smtClean="0"/>
              <a:t> might focus on what the painting intended to show: a young woman, </a:t>
            </a:r>
            <a:r>
              <a:rPr lang="en-CA" sz="2800" dirty="0" err="1" smtClean="0"/>
              <a:t>da</a:t>
            </a:r>
            <a:r>
              <a:rPr lang="en-CA" sz="2800" dirty="0" smtClean="0"/>
              <a:t> Vinci, or the human condition. </a:t>
            </a:r>
            <a:endParaRPr lang="en-CA" sz="2800" dirty="0" smtClean="0"/>
          </a:p>
          <a:p>
            <a:pPr>
              <a:buFont typeface="Arial"/>
              <a:buChar char="•"/>
            </a:pPr>
            <a:endParaRPr lang="en-CA" sz="2800" dirty="0" smtClean="0"/>
          </a:p>
          <a:p>
            <a:pPr>
              <a:buFont typeface="Arial"/>
              <a:buChar char="•"/>
            </a:pPr>
            <a:r>
              <a:rPr lang="en-CA" sz="2800" dirty="0" smtClean="0"/>
              <a:t>An </a:t>
            </a:r>
            <a:r>
              <a:rPr lang="en-CA" sz="2800" b="1" dirty="0" smtClean="0"/>
              <a:t>expressionist </a:t>
            </a:r>
            <a:r>
              <a:rPr lang="en-CA" sz="2800" dirty="0" smtClean="0"/>
              <a:t>would consider how the audience has reacted to the painting: what emotions does it stir? How do people feel about it? </a:t>
            </a:r>
            <a:endParaRPr lang="en-CA" sz="2800" dirty="0" smtClean="0"/>
          </a:p>
          <a:p>
            <a:pPr>
              <a:buFont typeface="Arial"/>
              <a:buChar char="•"/>
            </a:pPr>
            <a:endParaRPr lang="en-CA" sz="2800" dirty="0" smtClean="0"/>
          </a:p>
          <a:p>
            <a:pPr>
              <a:buFont typeface="Arial"/>
              <a:buChar char="•"/>
            </a:pPr>
            <a:r>
              <a:rPr lang="en-CA" sz="2800" dirty="0" smtClean="0"/>
              <a:t>A </a:t>
            </a:r>
            <a:r>
              <a:rPr lang="en-CA" sz="2800" b="1" dirty="0" smtClean="0"/>
              <a:t>formalist</a:t>
            </a:r>
            <a:r>
              <a:rPr lang="en-CA" sz="2800" dirty="0" smtClean="0"/>
              <a:t> would look at the technique used: the symmetry, the way the hands are crossed, how the figure is turned just so. </a:t>
            </a:r>
          </a:p>
          <a:p>
            <a:pPr>
              <a:buNone/>
            </a:pPr>
            <a:endParaRPr lang="en-CA" dirty="0" smtClean="0"/>
          </a:p>
          <a:p>
            <a:pPr>
              <a:buNone/>
            </a:pPr>
            <a:endParaRPr lang="en-CA"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343872"/>
          </a:xfrm>
        </p:spPr>
        <p:txBody>
          <a:bodyPr>
            <a:normAutofit/>
          </a:bodyPr>
          <a:lstStyle/>
          <a:p>
            <a:pPr>
              <a:buNone/>
            </a:pPr>
            <a:endParaRPr lang="en-CA" sz="2800" dirty="0" smtClean="0"/>
          </a:p>
          <a:p>
            <a:pPr>
              <a:buFont typeface="Arial"/>
              <a:buChar char="•"/>
            </a:pPr>
            <a:r>
              <a:rPr lang="en-CA" sz="2800" dirty="0" smtClean="0"/>
              <a:t>The </a:t>
            </a:r>
            <a:r>
              <a:rPr lang="en-CA" sz="2800" b="1" dirty="0" smtClean="0"/>
              <a:t>art world </a:t>
            </a:r>
            <a:r>
              <a:rPr lang="en-CA" sz="2800" dirty="0" smtClean="0"/>
              <a:t>would consider how the educated react to the painting: how would the learned eye view the painting? </a:t>
            </a:r>
            <a:endParaRPr lang="en-CA" sz="2800" dirty="0" smtClean="0"/>
          </a:p>
          <a:p>
            <a:pPr>
              <a:buNone/>
            </a:pPr>
            <a:endParaRPr lang="en-CA" sz="2800" dirty="0" smtClean="0"/>
          </a:p>
          <a:p>
            <a:pPr>
              <a:buFont typeface="Arial"/>
              <a:buChar char="•"/>
            </a:pPr>
            <a:r>
              <a:rPr lang="en-CA" sz="2800" dirty="0" smtClean="0"/>
              <a:t>A </a:t>
            </a:r>
            <a:r>
              <a:rPr lang="en-CA" sz="2800" b="1" dirty="0" smtClean="0"/>
              <a:t>'historical traditionalist</a:t>
            </a:r>
            <a:r>
              <a:rPr lang="en-CA" sz="2800" dirty="0" smtClean="0"/>
              <a:t>' would place it in the context of Western art, acknowledging that many consider this a work of art. </a:t>
            </a:r>
            <a:r>
              <a:rPr lang="en-CA" sz="2800" dirty="0" smtClean="0"/>
              <a:t> </a:t>
            </a:r>
            <a:endParaRPr lang="en-CA" sz="2800" dirty="0" smtClean="0"/>
          </a:p>
          <a:p>
            <a:pPr>
              <a:buNone/>
            </a:pPr>
            <a:endParaRPr lang="en-CA"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36712"/>
            <a:ext cx="8136904" cy="1844824"/>
          </a:xfrm>
        </p:spPr>
        <p:txBody>
          <a:bodyPr>
            <a:normAutofit/>
          </a:bodyPr>
          <a:lstStyle/>
          <a:p>
            <a:r>
              <a:rPr lang="en-CA" sz="4400" dirty="0" smtClean="0"/>
              <a:t>Human Body on Display: s it Art or is it Science</a:t>
            </a:r>
            <a:r>
              <a:rPr lang="en-CA" dirty="0" smtClean="0"/>
              <a:t>?</a:t>
            </a:r>
            <a:endParaRPr lang="en-CA" dirty="0"/>
          </a:p>
        </p:txBody>
      </p:sp>
      <p:sp>
        <p:nvSpPr>
          <p:cNvPr id="3" name="TextBox 2"/>
          <p:cNvSpPr txBox="1"/>
          <p:nvPr/>
        </p:nvSpPr>
        <p:spPr>
          <a:xfrm>
            <a:off x="539552" y="2348880"/>
            <a:ext cx="7704856" cy="369332"/>
          </a:xfrm>
          <a:prstGeom prst="rect">
            <a:avLst/>
          </a:prstGeom>
          <a:noFill/>
        </p:spPr>
        <p:txBody>
          <a:bodyPr wrap="square" rtlCol="0">
            <a:spAutoFit/>
          </a:bodyPr>
          <a:lstStyle/>
          <a:p>
            <a:endParaRPr lang="en-CA" dirty="0"/>
          </a:p>
        </p:txBody>
      </p:sp>
      <p:sp>
        <p:nvSpPr>
          <p:cNvPr id="6" name="TextBox 5"/>
          <p:cNvSpPr txBox="1"/>
          <p:nvPr/>
        </p:nvSpPr>
        <p:spPr>
          <a:xfrm>
            <a:off x="1691680" y="3429000"/>
            <a:ext cx="3816424" cy="584775"/>
          </a:xfrm>
          <a:prstGeom prst="rect">
            <a:avLst/>
          </a:prstGeom>
          <a:noFill/>
        </p:spPr>
        <p:txBody>
          <a:bodyPr wrap="square" rtlCol="0">
            <a:spAutoFit/>
          </a:bodyPr>
          <a:lstStyle/>
          <a:p>
            <a:r>
              <a:rPr lang="en-CA" sz="3200" dirty="0" smtClean="0">
                <a:hlinkClick r:id="rId2" action="ppaction://hlinkfile"/>
              </a:rPr>
              <a:t>Body Worlds </a:t>
            </a:r>
            <a:endParaRPr lang="en-CA" sz="32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836712"/>
            <a:ext cx="8280920" cy="5755422"/>
          </a:xfrm>
          <a:prstGeom prst="rect">
            <a:avLst/>
          </a:prstGeom>
          <a:noFill/>
        </p:spPr>
        <p:txBody>
          <a:bodyPr wrap="square" rtlCol="0">
            <a:spAutoFit/>
          </a:bodyPr>
          <a:lstStyle/>
          <a:p>
            <a:r>
              <a:rPr lang="en-CA" sz="2400" dirty="0" smtClean="0"/>
              <a:t>The Body World exhibit has appeared around the world in science museums, art galleries, and even zoos which shows the ambiguity surrounding the classification of these sculptures.  </a:t>
            </a:r>
          </a:p>
          <a:p>
            <a:endParaRPr lang="en-CA" sz="2400" dirty="0" smtClean="0"/>
          </a:p>
          <a:p>
            <a:r>
              <a:rPr lang="en-CA" sz="3200" dirty="0" smtClean="0">
                <a:solidFill>
                  <a:srgbClr val="FF0000"/>
                </a:solidFill>
              </a:rPr>
              <a:t>Aesthetics Questions: </a:t>
            </a:r>
          </a:p>
          <a:p>
            <a:pPr>
              <a:lnSpc>
                <a:spcPct val="150000"/>
              </a:lnSpc>
              <a:buFont typeface="Wingdings" pitchFamily="2" charset="2"/>
              <a:buChar char="q"/>
            </a:pPr>
            <a:r>
              <a:rPr lang="en-CA" sz="2400" dirty="0" smtClean="0"/>
              <a:t> Should it be considered art?</a:t>
            </a:r>
          </a:p>
          <a:p>
            <a:pPr>
              <a:lnSpc>
                <a:spcPct val="150000"/>
              </a:lnSpc>
              <a:buFont typeface="Wingdings" pitchFamily="2" charset="2"/>
              <a:buChar char="q"/>
            </a:pPr>
            <a:r>
              <a:rPr lang="en-CA" sz="2400" dirty="0" smtClean="0"/>
              <a:t> Have ethical boundaries been crossed by using real human bodies or does it serve a social, constructive purpose?</a:t>
            </a:r>
          </a:p>
          <a:p>
            <a:pPr>
              <a:lnSpc>
                <a:spcPct val="150000"/>
              </a:lnSpc>
              <a:buFont typeface="Wingdings" pitchFamily="2" charset="2"/>
              <a:buChar char="q"/>
            </a:pPr>
            <a:r>
              <a:rPr lang="en-CA" sz="2400" dirty="0" smtClean="0"/>
              <a:t> Does it honour or  desecrate the human body?</a:t>
            </a:r>
          </a:p>
          <a:p>
            <a:pPr>
              <a:lnSpc>
                <a:spcPct val="150000"/>
              </a:lnSpc>
              <a:buFont typeface="Wingdings" pitchFamily="2" charset="2"/>
              <a:buChar char="q"/>
            </a:pPr>
            <a:r>
              <a:rPr lang="en-CA" sz="2400" dirty="0" smtClean="0"/>
              <a:t> Should there be limits on artistic expression of the human body as an aesthetic form?</a:t>
            </a:r>
            <a:endParaRPr lang="en-CA"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196752"/>
            <a:ext cx="8280920" cy="5293757"/>
          </a:xfrm>
          <a:prstGeom prst="rect">
            <a:avLst/>
          </a:prstGeom>
          <a:noFill/>
        </p:spPr>
        <p:txBody>
          <a:bodyPr wrap="square" rtlCol="0">
            <a:spAutoFit/>
          </a:bodyPr>
          <a:lstStyle/>
          <a:p>
            <a:r>
              <a:rPr lang="en-CA" sz="2600" b="1" dirty="0" smtClean="0">
                <a:solidFill>
                  <a:schemeClr val="accent1">
                    <a:lumMod val="75000"/>
                  </a:schemeClr>
                </a:solidFill>
              </a:rPr>
              <a:t>So want is art?  </a:t>
            </a:r>
            <a:r>
              <a:rPr lang="en-CA" sz="2600" dirty="0" smtClean="0"/>
              <a:t>Some people may argue that art is anything you can get away with, but is this true?  Can anything be art? </a:t>
            </a:r>
          </a:p>
          <a:p>
            <a:endParaRPr lang="en-CA" sz="2600" dirty="0" smtClean="0"/>
          </a:p>
          <a:p>
            <a:r>
              <a:rPr lang="en-CA" sz="2600" dirty="0" smtClean="0"/>
              <a:t>Definitions of art are diverse and endless.  We understand and perhaps agree that art takes many forms yet we may have difficulty agreeing on one definition of art.</a:t>
            </a:r>
          </a:p>
          <a:p>
            <a:endParaRPr lang="en-CA" sz="2600" dirty="0" smtClean="0"/>
          </a:p>
          <a:p>
            <a:r>
              <a:rPr lang="en-CA" sz="2600" dirty="0" smtClean="0"/>
              <a:t>When we encounter art we know what we like and can probably explain why.  However, do we have they ability to know when something  should be considered a work of art? Are we well equipped to tell good art from bad?</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4509120"/>
            <a:ext cx="8496944" cy="2204864"/>
          </a:xfrm>
        </p:spPr>
        <p:txBody>
          <a:bodyPr>
            <a:normAutofit fontScale="90000"/>
          </a:bodyPr>
          <a:lstStyle/>
          <a:p>
            <a:r>
              <a:rPr lang="en-CA" sz="2700" dirty="0" smtClean="0">
                <a:solidFill>
                  <a:schemeClr val="tx1"/>
                </a:solidFill>
              </a:rPr>
              <a:t/>
            </a:r>
            <a:br>
              <a:rPr lang="en-CA" sz="2700" dirty="0" smtClean="0">
                <a:solidFill>
                  <a:schemeClr val="tx1"/>
                </a:solidFill>
              </a:rPr>
            </a:br>
            <a:r>
              <a:rPr lang="en-CA" sz="2700" dirty="0" smtClean="0">
                <a:solidFill>
                  <a:schemeClr val="tx1"/>
                </a:solidFill>
              </a:rPr>
              <a:t/>
            </a:r>
            <a:br>
              <a:rPr lang="en-CA" sz="2700" dirty="0" smtClean="0">
                <a:solidFill>
                  <a:schemeClr val="tx1"/>
                </a:solidFill>
              </a:rPr>
            </a:br>
            <a:r>
              <a:rPr lang="en-CA" sz="2700" dirty="0" smtClean="0">
                <a:solidFill>
                  <a:schemeClr val="tx1"/>
                </a:solidFill>
              </a:rPr>
              <a:t/>
            </a:r>
            <a:br>
              <a:rPr lang="en-CA" sz="2700" dirty="0" smtClean="0">
                <a:solidFill>
                  <a:schemeClr val="tx1"/>
                </a:solidFill>
              </a:rPr>
            </a:br>
            <a:r>
              <a:rPr lang="en-CA" sz="2700" dirty="0" smtClean="0">
                <a:solidFill>
                  <a:schemeClr val="tx1"/>
                </a:solidFill>
              </a:rPr>
              <a:t/>
            </a:r>
            <a:br>
              <a:rPr lang="en-CA" sz="2700" dirty="0" smtClean="0">
                <a:solidFill>
                  <a:schemeClr val="tx1"/>
                </a:solidFill>
              </a:rPr>
            </a:br>
            <a:r>
              <a:rPr lang="en-CA" sz="2700" dirty="0" smtClean="0">
                <a:solidFill>
                  <a:schemeClr val="tx1"/>
                </a:solidFill>
              </a:rPr>
              <a:t>When you look at Libeskind Crystal at the ROM, do you see a building or a work of art?  Do you like it – why or why not?</a:t>
            </a:r>
            <a:br>
              <a:rPr lang="en-CA" sz="2700" dirty="0" smtClean="0">
                <a:solidFill>
                  <a:schemeClr val="tx1"/>
                </a:solidFill>
              </a:rPr>
            </a:br>
            <a:r>
              <a:rPr lang="en-CA" sz="2700" dirty="0" smtClean="0">
                <a:solidFill>
                  <a:schemeClr val="tx1"/>
                </a:solidFill>
              </a:rPr>
              <a:t/>
            </a:r>
            <a:br>
              <a:rPr lang="en-CA" sz="2700" dirty="0" smtClean="0">
                <a:solidFill>
                  <a:schemeClr val="tx1"/>
                </a:solidFill>
              </a:rPr>
            </a:br>
            <a:r>
              <a:rPr lang="en-CA" sz="2700" dirty="0" smtClean="0">
                <a:solidFill>
                  <a:schemeClr val="tx1"/>
                </a:solidFill>
              </a:rPr>
              <a:t>This structure is a museum, thus functional.  Can art be both functional and beautiful, or are its merits only on its beauty?  </a:t>
            </a:r>
            <a:endParaRPr lang="en-CA" sz="2200" dirty="0">
              <a:solidFill>
                <a:schemeClr val="tx1"/>
              </a:solidFill>
            </a:endParaRPr>
          </a:p>
        </p:txBody>
      </p:sp>
      <p:pic>
        <p:nvPicPr>
          <p:cNvPr id="1028" name="Picture 4" descr="http://lucidephemera.files.wordpress.com/2009/10/royal_ontario_museum.jpg"/>
          <p:cNvPicPr>
            <a:picLocks noChangeAspect="1" noChangeArrowheads="1"/>
          </p:cNvPicPr>
          <p:nvPr/>
        </p:nvPicPr>
        <p:blipFill>
          <a:blip r:embed="rId2" cstate="print"/>
          <a:srcRect/>
          <a:stretch>
            <a:fillRect/>
          </a:stretch>
        </p:blipFill>
        <p:spPr bwMode="auto">
          <a:xfrm>
            <a:off x="827584" y="116632"/>
            <a:ext cx="6624736" cy="4592487"/>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92696"/>
            <a:ext cx="8748464" cy="1200329"/>
          </a:xfrm>
          <a:prstGeom prst="rect">
            <a:avLst/>
          </a:prstGeom>
          <a:noFill/>
        </p:spPr>
        <p:txBody>
          <a:bodyPr wrap="square" rtlCol="0">
            <a:spAutoFit/>
          </a:bodyPr>
          <a:lstStyle/>
          <a:p>
            <a:r>
              <a:rPr lang="en-CA" sz="2400" dirty="0" smtClean="0"/>
              <a:t>What about graffiti? The city of Toronto has launched the graffiti abatement program, an aggressive integrated enforcement plan to wipe out graffiti.   </a:t>
            </a:r>
            <a:endParaRPr lang="en-CA" sz="2400" dirty="0"/>
          </a:p>
        </p:txBody>
      </p:sp>
      <p:pic>
        <p:nvPicPr>
          <p:cNvPr id="23554" name="Picture 2" descr="http://2.bp.blogspot.com/_F3PAi3dK8ks/SaHYLyAH4vI/AAAAAAAAAfo/cdhGI-P3EDU/s400/mask.jpg"/>
          <p:cNvPicPr>
            <a:picLocks noChangeAspect="1" noChangeArrowheads="1"/>
          </p:cNvPicPr>
          <p:nvPr/>
        </p:nvPicPr>
        <p:blipFill>
          <a:blip r:embed="rId3" cstate="print"/>
          <a:srcRect/>
          <a:stretch>
            <a:fillRect/>
          </a:stretch>
        </p:blipFill>
        <p:spPr bwMode="auto">
          <a:xfrm>
            <a:off x="4860032" y="2101670"/>
            <a:ext cx="3305944" cy="2479458"/>
          </a:xfrm>
          <a:prstGeom prst="rect">
            <a:avLst/>
          </a:prstGeom>
          <a:noFill/>
        </p:spPr>
      </p:pic>
      <p:pic>
        <p:nvPicPr>
          <p:cNvPr id="23556" name="Picture 4" descr="http://t0.gstatic.com/images?q=tbn:ANd9GcReY9sbu05KWQWh5ZGYwPmCP5g3A4a2Oaun1P2gOXkiNS39m_qdTg"/>
          <p:cNvPicPr>
            <a:picLocks noChangeAspect="1" noChangeArrowheads="1"/>
          </p:cNvPicPr>
          <p:nvPr/>
        </p:nvPicPr>
        <p:blipFill>
          <a:blip r:embed="rId4" cstate="print"/>
          <a:srcRect/>
          <a:stretch>
            <a:fillRect/>
          </a:stretch>
        </p:blipFill>
        <p:spPr bwMode="auto">
          <a:xfrm>
            <a:off x="251520" y="2085205"/>
            <a:ext cx="3332184" cy="2495923"/>
          </a:xfrm>
          <a:prstGeom prst="rect">
            <a:avLst/>
          </a:prstGeom>
          <a:noFill/>
        </p:spPr>
      </p:pic>
      <p:sp>
        <p:nvSpPr>
          <p:cNvPr id="10" name="TextBox 9"/>
          <p:cNvSpPr txBox="1"/>
          <p:nvPr/>
        </p:nvSpPr>
        <p:spPr>
          <a:xfrm>
            <a:off x="288032" y="4767535"/>
            <a:ext cx="8820472" cy="461665"/>
          </a:xfrm>
          <a:prstGeom prst="rect">
            <a:avLst/>
          </a:prstGeom>
          <a:noFill/>
        </p:spPr>
        <p:txBody>
          <a:bodyPr wrap="square" rtlCol="0">
            <a:spAutoFit/>
          </a:bodyPr>
          <a:lstStyle/>
          <a:p>
            <a:r>
              <a:rPr lang="en-CA" sz="2400" dirty="0" smtClean="0"/>
              <a:t>Is this art or vandalism?   		What is your reasoning?</a:t>
            </a:r>
          </a:p>
        </p:txBody>
      </p:sp>
      <p:sp>
        <p:nvSpPr>
          <p:cNvPr id="11" name="TextBox 10"/>
          <p:cNvSpPr txBox="1"/>
          <p:nvPr/>
        </p:nvSpPr>
        <p:spPr>
          <a:xfrm>
            <a:off x="251520" y="5589240"/>
            <a:ext cx="8568952" cy="830997"/>
          </a:xfrm>
          <a:prstGeom prst="rect">
            <a:avLst/>
          </a:prstGeom>
          <a:noFill/>
        </p:spPr>
        <p:txBody>
          <a:bodyPr wrap="square" rtlCol="0">
            <a:spAutoFit/>
          </a:bodyPr>
          <a:lstStyle/>
          <a:p>
            <a:r>
              <a:rPr lang="en-CA" sz="2400" dirty="0" smtClean="0"/>
              <a:t>If you do define graffiti as art, is tagging art?  It is an artist’s stylized personal signature – can you justify  your perspective?</a:t>
            </a:r>
            <a:endParaRPr lang="en-C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2081</TotalTime>
  <Words>3025</Words>
  <Application>Microsoft Office PowerPoint</Application>
  <PresentationFormat>On-screen Show (4:3)</PresentationFormat>
  <Paragraphs>180</Paragraphs>
  <Slides>47</Slides>
  <Notes>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Flow</vt:lpstr>
      <vt:lpstr>AESTHETICS</vt:lpstr>
      <vt:lpstr>Slide 2</vt:lpstr>
      <vt:lpstr>Slide 3</vt:lpstr>
      <vt:lpstr>Slide 4</vt:lpstr>
      <vt:lpstr>Human Body on Display: s it Art or is it Science?</vt:lpstr>
      <vt:lpstr>Slide 6</vt:lpstr>
      <vt:lpstr>Slide 7</vt:lpstr>
      <vt:lpstr>    When you look at Libeskind Crystal at the ROM, do you see a building or a work of art?  Do you like it – why or why not?  This structure is a museum, thus functional.  Can art be both functional and beautiful, or are its merits only on its beauty?  </vt:lpstr>
      <vt:lpstr>Slide 9</vt:lpstr>
      <vt:lpstr>Slide 10</vt:lpstr>
      <vt:lpstr>Slide 11</vt:lpstr>
      <vt:lpstr>Defining Art </vt:lpstr>
      <vt:lpstr>Defining Art cont…</vt:lpstr>
      <vt:lpstr>1. Representation</vt:lpstr>
      <vt:lpstr>Slide 15</vt:lpstr>
      <vt:lpstr>Slide 16</vt:lpstr>
      <vt:lpstr>Slide 17</vt:lpstr>
      <vt:lpstr>Slide 18</vt:lpstr>
      <vt:lpstr>2. Expression</vt:lpstr>
      <vt:lpstr>Slide 20</vt:lpstr>
      <vt:lpstr>Slide 21</vt:lpstr>
      <vt:lpstr>Slide 22</vt:lpstr>
      <vt:lpstr>Slide 23</vt:lpstr>
      <vt:lpstr>Slide 24</vt:lpstr>
      <vt:lpstr>Slide 25</vt:lpstr>
      <vt:lpstr>Slide 26</vt:lpstr>
      <vt:lpstr>3. Formalism</vt:lpstr>
      <vt:lpstr>Slide 28</vt:lpstr>
      <vt:lpstr>Slide 29</vt:lpstr>
      <vt:lpstr>Slide 30</vt:lpstr>
      <vt:lpstr>Slide 31</vt:lpstr>
      <vt:lpstr>Slide 32</vt:lpstr>
      <vt:lpstr>Slide 33</vt:lpstr>
      <vt:lpstr>4. Recent Definitions of Art </vt:lpstr>
      <vt:lpstr>A. Institutional: the Artworld </vt:lpstr>
      <vt:lpstr>Slide 36</vt:lpstr>
      <vt:lpstr>Slide 37</vt:lpstr>
      <vt:lpstr>Slide 38</vt:lpstr>
      <vt:lpstr>Slide 39</vt:lpstr>
      <vt:lpstr>Slide 40</vt:lpstr>
      <vt:lpstr>B. Historicalist/Traditionalist</vt:lpstr>
      <vt:lpstr>Slide 42</vt:lpstr>
      <vt:lpstr>Slide 43</vt:lpstr>
      <vt:lpstr>Review using Mona Lisa, by Leonardo da Vinci</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AESTHETICS</dc:title>
  <dc:creator>riggsy</dc:creator>
  <cp:lastModifiedBy>Jilvan</cp:lastModifiedBy>
  <cp:revision>40</cp:revision>
  <dcterms:created xsi:type="dcterms:W3CDTF">2012-03-29T15:46:53Z</dcterms:created>
  <dcterms:modified xsi:type="dcterms:W3CDTF">2012-04-01T18:03:34Z</dcterms:modified>
</cp:coreProperties>
</file>